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696" r:id="rId2"/>
    <p:sldId id="302" r:id="rId3"/>
    <p:sldId id="333" r:id="rId4"/>
    <p:sldId id="700" r:id="rId5"/>
    <p:sldId id="331" r:id="rId6"/>
    <p:sldId id="335" r:id="rId7"/>
    <p:sldId id="701" r:id="rId8"/>
    <p:sldId id="705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elynn Schroed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2F2F2"/>
    <a:srgbClr val="97E7B7"/>
    <a:srgbClr val="3F7412"/>
    <a:srgbClr val="017DBB"/>
    <a:srgbClr val="649B18"/>
    <a:srgbClr val="454F56"/>
    <a:srgbClr val="00589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68"/>
    <p:restoredTop sz="89116" autoAdjust="0"/>
  </p:normalViewPr>
  <p:slideViewPr>
    <p:cSldViewPr snapToGrid="0" snapToObjects="1">
      <p:cViewPr varScale="1">
        <p:scale>
          <a:sx n="151" d="100"/>
          <a:sy n="151" d="100"/>
        </p:scale>
        <p:origin x="544" y="184"/>
      </p:cViewPr>
      <p:guideLst>
        <p:guide orient="horz" pos="684"/>
        <p:guide pos="288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64" d="100"/>
        <a:sy n="164" d="100"/>
      </p:scale>
      <p:origin x="0" y="0"/>
    </p:cViewPr>
  </p:sorterViewPr>
  <p:notesViewPr>
    <p:cSldViewPr snapToGrid="0" snapToObjects="1">
      <p:cViewPr varScale="1">
        <p:scale>
          <a:sx n="161" d="100"/>
          <a:sy n="161" d="100"/>
        </p:scale>
        <p:origin x="529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62C283-8B25-4E99-BA37-A6FD5B90B6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31EE5-5610-40A4-B840-CD2FB1E646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BFBF5-9F8A-40B1-88F4-AFAE0BF032A6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9C3F4-5B46-4B42-A455-56E0CC4F70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9E3E9-4AB4-4B8E-B9D1-E9F9AFC4E5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CC656-0990-4576-BC00-328E448F3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75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7FED6-1CE0-9E49-8E28-4BC1AFD39CD7}" type="datetimeFigureOut">
              <a:t>8/21/23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5793-58F2-5D45-93FF-B0076DA99F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38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59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Stage the problem: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Modern wind turbines are "</a:t>
            </a:r>
            <a:r>
              <a:rPr lang="en-US" sz="1800" dirty="0">
                <a:solidFill>
                  <a:srgbClr val="211E1E"/>
                </a:solidFill>
                <a:effectLst/>
                <a:latin typeface="AdvTTb278f7d1"/>
              </a:rPr>
              <a:t>largest dynamic, rotating machines in the world”;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dirty="0">
                <a:solidFill>
                  <a:srgbClr val="211E1E"/>
                </a:solidFill>
                <a:effectLst/>
                <a:latin typeface="AdvTTb278f7d1"/>
              </a:rPr>
              <a:t>The range of scales and the variety of physics and systems is daunting; rotor diameters are approaching 200 m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3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5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Stake holders of this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82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error catch this is what the transformed file looks like like adding more error catching problems, inconsistent setup </a:t>
            </a:r>
          </a:p>
          <a:p>
            <a:endParaRPr lang="en-US" dirty="0"/>
          </a:p>
          <a:p>
            <a:r>
              <a:rPr lang="en-US" dirty="0"/>
              <a:t>Include error that is physics based: say density is 1 but viscosity doesn’t agree</a:t>
            </a:r>
          </a:p>
          <a:p>
            <a:endParaRPr lang="en-US" dirty="0"/>
          </a:p>
          <a:p>
            <a:r>
              <a:rPr lang="en-US" dirty="0"/>
              <a:t>Switch to </a:t>
            </a:r>
            <a:r>
              <a:rPr lang="en-US" dirty="0" err="1"/>
              <a:t>exawind</a:t>
            </a:r>
            <a:r>
              <a:rPr lang="en-US" dirty="0"/>
              <a:t> example</a:t>
            </a:r>
          </a:p>
          <a:p>
            <a:endParaRPr lang="en-US" dirty="0"/>
          </a:p>
          <a:p>
            <a:r>
              <a:rPr lang="en-US" dirty="0"/>
              <a:t>Explicitly mention automated file generation into multiple turbine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90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55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3839856" y="2780783"/>
            <a:ext cx="42192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961483"/>
            <a:ext cx="4322763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528C9F-D43C-8E4B-8E26-1B7ED4C75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A96CAC-91CB-46A4-B549-F63ACBD978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007" y="1252017"/>
            <a:ext cx="4310731" cy="1348326"/>
          </a:xfrm>
          <a:noFill/>
        </p:spPr>
        <p:txBody>
          <a:bodyPr anchor="b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9012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199" y="1"/>
            <a:ext cx="8236857" cy="907142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6C6E8-42C3-4A1F-BB59-EF4B7F76FB04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85009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55001-704C-4C10-815D-7693152212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125538"/>
            <a:ext cx="5143500" cy="3621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0"/>
            <a:ext cx="5936343" cy="907143"/>
          </a:xfrm>
        </p:spPr>
        <p:txBody>
          <a:bodyPr/>
          <a:lstStyle/>
          <a:p>
            <a:r>
              <a:rPr lang="en-US" dirty="0"/>
              <a:t>Simple Slide +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0250B1-824A-CC4A-9A13-92F03EBFAA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52392" y="1125538"/>
            <a:ext cx="2734407" cy="318045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B34FA8-4ACC-46E6-97AD-086A76B74A7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3125" y="4386263"/>
            <a:ext cx="2733675" cy="36036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800"/>
            </a:lvl2pPr>
            <a:lvl3pPr marL="458787" indent="0">
              <a:buNone/>
              <a:defRPr sz="800"/>
            </a:lvl3pPr>
            <a:lvl4pPr marL="688975" indent="0">
              <a:buNone/>
              <a:defRPr sz="800"/>
            </a:lvl4pPr>
            <a:lvl5pPr marL="914400" indent="0">
              <a:buNone/>
              <a:defRPr sz="800"/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A16C9-18E2-47B3-8252-696CD0EE14C0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7078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32096-103A-4CD7-9B8E-116EDD3F44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395288"/>
            <a:ext cx="4114800" cy="2176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0250B1-824A-CC4A-9A13-92F03EBFAA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200" y="2795954"/>
            <a:ext cx="2651760" cy="148510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F619479-75AC-A745-A352-0D743D62E3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46120" y="2795954"/>
            <a:ext cx="2651760" cy="148510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FEC72F80-AAAF-2747-9B70-3072CB21FA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35040" y="2795954"/>
            <a:ext cx="2651760" cy="148510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EEADAD7D-0DCA-B946-BD57-8AFA7A8BDDF7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765432" y="395095"/>
            <a:ext cx="3921368" cy="21766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0D0F7-B8F0-4F72-9A30-CBED9FC951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371975"/>
            <a:ext cx="2651125" cy="3413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700">
                <a:solidFill>
                  <a:schemeClr val="accent6"/>
                </a:solidFill>
              </a:defRPr>
            </a:lvl2pPr>
            <a:lvl3pPr marL="458787" indent="0">
              <a:buNone/>
              <a:defRPr sz="700">
                <a:solidFill>
                  <a:schemeClr val="accent6"/>
                </a:solidFill>
              </a:defRPr>
            </a:lvl3pPr>
            <a:lvl4pPr marL="688975" indent="0">
              <a:buNone/>
              <a:defRPr sz="700">
                <a:solidFill>
                  <a:schemeClr val="accent6"/>
                </a:solidFill>
              </a:defRPr>
            </a:lvl4pPr>
            <a:lvl5pPr marL="914400" indent="0">
              <a:buNone/>
              <a:defRPr sz="7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80900F6-3B3F-4F4A-8429-17E4076D24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755" y="4365914"/>
            <a:ext cx="2651125" cy="3413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700">
                <a:solidFill>
                  <a:schemeClr val="accent6"/>
                </a:solidFill>
              </a:defRPr>
            </a:lvl2pPr>
            <a:lvl3pPr marL="458787" indent="0">
              <a:buNone/>
              <a:defRPr sz="700">
                <a:solidFill>
                  <a:schemeClr val="accent6"/>
                </a:solidFill>
              </a:defRPr>
            </a:lvl3pPr>
            <a:lvl4pPr marL="688975" indent="0">
              <a:buNone/>
              <a:defRPr sz="700">
                <a:solidFill>
                  <a:schemeClr val="accent6"/>
                </a:solidFill>
              </a:defRPr>
            </a:lvl4pPr>
            <a:lvl5pPr marL="914400" indent="0">
              <a:buNone/>
              <a:defRPr sz="7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023008-9212-4632-B985-C05ACD7E1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50280" y="4371975"/>
            <a:ext cx="2651125" cy="34134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700">
                <a:solidFill>
                  <a:schemeClr val="accent6"/>
                </a:solidFill>
              </a:defRPr>
            </a:lvl2pPr>
            <a:lvl3pPr marL="458787" indent="0">
              <a:buNone/>
              <a:defRPr sz="700">
                <a:solidFill>
                  <a:schemeClr val="accent6"/>
                </a:solidFill>
              </a:defRPr>
            </a:lvl3pPr>
            <a:lvl4pPr marL="688975" indent="0">
              <a:buNone/>
              <a:defRPr sz="700">
                <a:solidFill>
                  <a:schemeClr val="accent6"/>
                </a:solidFill>
              </a:defRPr>
            </a:lvl4pPr>
            <a:lvl5pPr marL="914400" indent="0">
              <a:buNone/>
              <a:defRPr sz="7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30C30-FD65-48E6-857B-DB0C44DBF507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45453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48571"/>
            <a:ext cx="8120063" cy="536572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F4F54-F4DA-4D9C-B4E0-952F2ABC82EF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7857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3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or additional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E67DE-D090-4E05-A78B-1B661FF15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752" y="1252017"/>
            <a:ext cx="3962400" cy="1358834"/>
          </a:xfrm>
          <a:noFill/>
        </p:spPr>
        <p:txBody>
          <a:bodyPr tIns="45720" anchor="b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Transition Slide Title</a:t>
            </a:r>
          </a:p>
        </p:txBody>
      </p:sp>
    </p:spTree>
    <p:extLst>
      <p:ext uri="{BB962C8B-B14F-4D97-AF65-F5344CB8AC3E}">
        <p14:creationId xmlns:p14="http://schemas.microsoft.com/office/powerpoint/2010/main" val="2811229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3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or additional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794D23-6074-4A1B-BA3A-739DFE96C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455" y="1252017"/>
            <a:ext cx="3962400" cy="1358834"/>
          </a:xfrm>
          <a:noFill/>
        </p:spPr>
        <p:txBody>
          <a:bodyPr tIns="45720" anchor="b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Transition Slide Title</a:t>
            </a:r>
          </a:p>
        </p:txBody>
      </p:sp>
    </p:spTree>
    <p:extLst>
      <p:ext uri="{BB962C8B-B14F-4D97-AF65-F5344CB8AC3E}">
        <p14:creationId xmlns:p14="http://schemas.microsoft.com/office/powerpoint/2010/main" val="19411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ing -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1590675"/>
            <a:ext cx="5565779" cy="628650"/>
          </a:xfrm>
          <a:solidFill>
            <a:srgbClr val="000000">
              <a:alpha val="75000"/>
            </a:srgbClr>
          </a:solidFill>
        </p:spPr>
        <p:txBody>
          <a:bodyPr wrap="none" lIns="457200" tIns="36576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Key Messaging Slide One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81663"/>
            <a:ext cx="3747874" cy="628650"/>
          </a:xfrm>
          <a:solidFill>
            <a:srgbClr val="000000">
              <a:alpha val="75000"/>
            </a:srgbClr>
          </a:solidFill>
        </p:spPr>
        <p:txBody>
          <a:bodyPr wrap="none" lIns="457200" tIns="36576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Transition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9030D-4C76-415A-95F6-CB8F61DED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438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</p:spTree>
    <p:extLst>
      <p:ext uri="{BB962C8B-B14F-4D97-AF65-F5344CB8AC3E}">
        <p14:creationId xmlns:p14="http://schemas.microsoft.com/office/powerpoint/2010/main" val="3788749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orient="horz" pos="1428" userDrawn="1">
          <p15:clr>
            <a:srgbClr val="FBAE40"/>
          </p15:clr>
        </p15:guide>
        <p15:guide id="7" orient="horz" pos="1404" userDrawn="1">
          <p15:clr>
            <a:srgbClr val="FBAE40"/>
          </p15:clr>
        </p15:guide>
        <p15:guide id="8" orient="horz" pos="99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-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09739" cy="1699456"/>
          </a:xfrm>
        </p:spPr>
        <p:txBody>
          <a:bodyPr/>
          <a:lstStyle/>
          <a:p>
            <a:r>
              <a:rPr lang="en-US" dirty="0"/>
              <a:t>Data Slide: </a:t>
            </a:r>
            <a:br>
              <a:rPr lang="en-US" dirty="0"/>
            </a:br>
            <a:r>
              <a:rPr lang="en-US" dirty="0"/>
              <a:t>Keep Title Concise</a:t>
            </a:r>
          </a:p>
        </p:txBody>
      </p:sp>
      <p:sp>
        <p:nvSpPr>
          <p:cNvPr id="5" name="Chart Placeholder 6"/>
          <p:cNvSpPr>
            <a:spLocks noGrp="1"/>
          </p:cNvSpPr>
          <p:nvPr>
            <p:ph type="chart" sz="quarter" idx="11" hasCustomPrompt="1"/>
          </p:nvPr>
        </p:nvSpPr>
        <p:spPr>
          <a:xfrm>
            <a:off x="468313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2" hasCustomPrompt="1"/>
          </p:nvPr>
        </p:nvSpPr>
        <p:spPr>
          <a:xfrm>
            <a:off x="6963599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1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4765926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2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2618059" y="2081080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40" name="Text Placeholder 38">
            <a:extLst>
              <a:ext uri="{FF2B5EF4-FFF2-40B4-BE49-F238E27FC236}">
                <a16:creationId xmlns:a16="http://schemas.microsoft.com/office/drawing/2014/main" id="{BB44AFF9-5CA2-4EFB-B05E-64011B1C80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9077" y="3664284"/>
            <a:ext cx="1882775" cy="795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8">
            <a:extLst>
              <a:ext uri="{FF2B5EF4-FFF2-40B4-BE49-F238E27FC236}">
                <a16:creationId xmlns:a16="http://schemas.microsoft.com/office/drawing/2014/main" id="{F20737D2-3AF9-49C4-B984-BC8F45A24AF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618059" y="3664284"/>
            <a:ext cx="1882775" cy="795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87788D4B-F605-40F2-A462-8A63E3AB856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3853" y="3664284"/>
            <a:ext cx="1882775" cy="79533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BB32518-80C2-490A-8EDF-A9BC4D5EE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8288" y="413132"/>
            <a:ext cx="4768850" cy="1286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0803C72-3ECE-47FE-AAFE-2FA8EAD7B6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963599" y="3664284"/>
            <a:ext cx="1883539" cy="795338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559408-3876-4B5B-BD71-E3C30A4C481E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32969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2561212"/>
            <a:ext cx="9144000" cy="198312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/>
          <a:lstStyle>
            <a:lvl1pPr marL="0" indent="0" algn="ctr">
              <a:buNone/>
              <a:defRPr sz="1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5006D69-EA13-4B2D-9C01-B58C393770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438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5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6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F547DDC-F696-4D14-A37E-2EF7474AC2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389856"/>
            <a:ext cx="1336675" cy="32653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1D542F68-27CA-4381-B06E-F293CB5998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4" y="3793136"/>
            <a:ext cx="1336674" cy="57066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B0FA8B-B330-4468-BB80-FF22E50F5EE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82103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Larg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B11AF2C-EBE2-41A1-A2E6-4146F22C102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2682874"/>
            <a:ext cx="9144000" cy="2460625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 algn="ctr">
              <a:buNone/>
              <a:defRPr sz="1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5006D69-EA13-4B2D-9C01-B58C393770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438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5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2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69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0" y="3389856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200">
                <a:solidFill>
                  <a:srgbClr val="8DC63F"/>
                </a:solidFill>
              </a:defRPr>
            </a:lvl2pPr>
            <a:lvl3pPr marL="914400" indent="0">
              <a:buNone/>
              <a:defRPr sz="2200">
                <a:solidFill>
                  <a:srgbClr val="8DC63F"/>
                </a:solidFill>
              </a:defRPr>
            </a:lvl3pPr>
            <a:lvl4pPr marL="1371600" indent="0">
              <a:buNone/>
              <a:defRPr sz="2200">
                <a:solidFill>
                  <a:srgbClr val="8DC63F"/>
                </a:solidFill>
              </a:defRPr>
            </a:lvl4pPr>
            <a:lvl5pPr marL="1828800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EF547DDC-F696-4D14-A37E-2EF7474AC2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389856"/>
            <a:ext cx="1336675" cy="32653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1D542F68-27CA-4381-B06E-F293CB5998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4" y="3793136"/>
            <a:ext cx="1336674" cy="57066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Infographic information goes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495A5-6A79-42D1-9501-3481B5753125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4210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1CEB93-B319-4B7C-A580-74D0269E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155" y="0"/>
            <a:ext cx="9130475" cy="5143501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5B8CD2-BF47-094F-B614-5CEAE71B3F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30BCCF-CBC7-5646-AFBB-E99D6B7D4D8F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Photo from iStock-627281636</a:t>
            </a:r>
          </a:p>
        </p:txBody>
      </p:sp>
    </p:spTree>
    <p:extLst>
      <p:ext uri="{BB962C8B-B14F-4D97-AF65-F5344CB8AC3E}">
        <p14:creationId xmlns:p14="http://schemas.microsoft.com/office/powerpoint/2010/main" val="1274677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36" userDrawn="1">
          <p15:clr>
            <a:srgbClr val="FBAE40"/>
          </p15:clr>
        </p15:guide>
        <p15:guide id="2" pos="28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 dirty="0"/>
              <a:t>Insert a large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135605"/>
            <a:ext cx="4936982" cy="548154"/>
          </a:xfrm>
        </p:spPr>
        <p:txBody>
          <a:bodyPr lIns="274320" tIns="118872" bIns="45720">
            <a:noAutofit/>
          </a:bodyPr>
          <a:lstStyle>
            <a:lvl1pPr algn="l">
              <a:defRPr/>
            </a:lvl1pPr>
          </a:lstStyle>
          <a:p>
            <a:pPr lvl="0"/>
            <a:r>
              <a:rPr lang="en-US" dirty="0"/>
              <a:t>Title: Content Slide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B73B91-ED3C-4FB3-BF3A-127FF6200B6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57201" y="2943225"/>
            <a:ext cx="4023360" cy="176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AAC7818-041E-483D-B6B5-A5441FAD451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778925" y="2943225"/>
            <a:ext cx="3974378" cy="176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B8A3555-C79D-42B2-BFE0-E200446047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438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42666-E6BA-4BA3-9385-05926FE5819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38536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Blu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 userDrawn="1"/>
        </p:nvSpPr>
        <p:spPr>
          <a:xfrm>
            <a:off x="0" y="3205163"/>
            <a:ext cx="9144000" cy="1939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0" y="0"/>
            <a:ext cx="9144000" cy="3205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F67F07-FC40-4A48-9D06-A0AE1C2B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36950"/>
            <a:ext cx="3308350" cy="1096963"/>
          </a:xfrm>
          <a:noFill/>
        </p:spPr>
        <p:txBody>
          <a:bodyPr lIns="0" tIns="0" rIns="0" bIns="0" anchor="t" anchorCtr="0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F8F470B-7468-4549-B5A7-39A947D7C0A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105261" y="3536950"/>
            <a:ext cx="4641850" cy="1096963"/>
          </a:xfrm>
        </p:spPr>
        <p:txBody>
          <a:bodyPr lIns="0" tIns="0" rIns="0" b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7B8E6B-B480-42E2-ABF7-01AB7B2EA9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438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DB6FF-EB87-4DCF-8ECF-FDA3E4380AA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NREL</a:t>
            </a:r>
            <a:r>
              <a:rPr lang="en-US" sz="800" baseline="0" dirty="0">
                <a:solidFill>
                  <a:schemeClr val="bg1"/>
                </a:solidFill>
              </a:rPr>
              <a:t>    </a:t>
            </a:r>
            <a:r>
              <a:rPr lang="en-US" sz="800" dirty="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800">
                <a:solidFill>
                  <a:schemeClr val="bg1"/>
                </a:solidFill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864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Blue, Half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 userDrawn="1"/>
        </p:nvSpPr>
        <p:spPr>
          <a:xfrm>
            <a:off x="0" y="3204446"/>
            <a:ext cx="9144000" cy="1939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NREL</a:t>
            </a:r>
            <a:r>
              <a:rPr lang="en-US" sz="800" baseline="0" dirty="0">
                <a:solidFill>
                  <a:schemeClr val="bg1"/>
                </a:solidFill>
              </a:rPr>
              <a:t>    </a:t>
            </a:r>
            <a:r>
              <a:rPr lang="en-US" sz="800" dirty="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800">
                <a:solidFill>
                  <a:schemeClr val="bg1"/>
                </a:solidFill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8E801-C21C-E943-9A0D-715C66D645FB}"/>
              </a:ext>
            </a:extLst>
          </p:cNvPr>
          <p:cNvSpPr/>
          <p:nvPr userDrawn="1"/>
        </p:nvSpPr>
        <p:spPr>
          <a:xfrm>
            <a:off x="0" y="0"/>
            <a:ext cx="9144000" cy="3204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B61296E-9FBE-4301-BA11-B3BFA380423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79425" y="582613"/>
            <a:ext cx="4641850" cy="1096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7D88D45-FB85-42C7-BC0A-8E60CF8D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36950"/>
            <a:ext cx="3308350" cy="1096963"/>
          </a:xfrm>
          <a:noFill/>
        </p:spPr>
        <p:txBody>
          <a:bodyPr lIns="0" tIns="0" rIns="0" bIns="0" anchor="t" anchorCtr="0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3E3C2AA-2178-46D9-950C-DEA68334901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105261" y="3536950"/>
            <a:ext cx="4641850" cy="1096963"/>
          </a:xfrm>
        </p:spPr>
        <p:txBody>
          <a:bodyPr lIns="0" tIns="0" rIns="0" b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5837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Blue, Hal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 userDrawn="1"/>
        </p:nvSpPr>
        <p:spPr>
          <a:xfrm>
            <a:off x="0" y="3204446"/>
            <a:ext cx="9144000" cy="1939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NREL</a:t>
            </a:r>
            <a:r>
              <a:rPr lang="en-US" sz="800" baseline="0" dirty="0">
                <a:solidFill>
                  <a:schemeClr val="bg1"/>
                </a:solidFill>
              </a:rPr>
              <a:t>    </a:t>
            </a:r>
            <a:r>
              <a:rPr lang="en-US" sz="800" dirty="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800">
                <a:solidFill>
                  <a:schemeClr val="bg1"/>
                </a:solidFill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D3272D3-1563-408A-9F95-5911769F6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536950"/>
            <a:ext cx="3308350" cy="1096963"/>
          </a:xfrm>
          <a:noFill/>
        </p:spPr>
        <p:txBody>
          <a:bodyPr lIns="0" tIns="0" rIns="0" bIns="0" anchor="t" anchorCtr="0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32C334E-AB79-46B6-A7C0-92FD37A3E81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105261" y="3536950"/>
            <a:ext cx="4641850" cy="1096963"/>
          </a:xfrm>
        </p:spPr>
        <p:txBody>
          <a:bodyPr lIns="0" tIns="0" rIns="0" b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C553F5F-3EDD-4319-AB33-64D58BC1625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79425" y="582613"/>
            <a:ext cx="4641850" cy="1096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4080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4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 userDrawn="1"/>
        </p:nvSpPr>
        <p:spPr>
          <a:xfrm>
            <a:off x="0" y="4152614"/>
            <a:ext cx="9144000" cy="990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NREL</a:t>
            </a:r>
            <a:r>
              <a:rPr lang="en-US" sz="800" baseline="0" dirty="0">
                <a:solidFill>
                  <a:schemeClr val="bg1"/>
                </a:solidFill>
              </a:rPr>
              <a:t>    </a:t>
            </a:r>
            <a:r>
              <a:rPr lang="en-US" sz="800" dirty="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800">
                <a:solidFill>
                  <a:schemeClr val="bg1"/>
                </a:solidFill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8E801-C21C-E943-9A0D-715C66D645FB}"/>
              </a:ext>
            </a:extLst>
          </p:cNvPr>
          <p:cNvSpPr/>
          <p:nvPr userDrawn="1"/>
        </p:nvSpPr>
        <p:spPr>
          <a:xfrm>
            <a:off x="0" y="0"/>
            <a:ext cx="9144000" cy="41526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75F658F-F273-41B3-ACB3-9D303C6C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292033"/>
            <a:ext cx="3308350" cy="448409"/>
          </a:xfrm>
          <a:noFill/>
        </p:spPr>
        <p:txBody>
          <a:bodyPr lIns="0" tIns="0" rIns="0" bIns="0" anchor="t" anchorCtr="0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E8785B-1579-4206-A28B-023A6726B479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105261" y="4292033"/>
            <a:ext cx="4641850" cy="448409"/>
          </a:xfrm>
        </p:spPr>
        <p:txBody>
          <a:bodyPr lIns="0" tIns="0" r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04D3633-C450-4164-8D2F-BE6D20A86AFB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79425" y="582613"/>
            <a:ext cx="4641850" cy="1096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9799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4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 userDrawn="1"/>
        </p:nvSpPr>
        <p:spPr>
          <a:xfrm>
            <a:off x="0" y="4152614"/>
            <a:ext cx="9144000" cy="9908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NREL</a:t>
            </a:r>
            <a:r>
              <a:rPr lang="en-US" sz="800" baseline="0" dirty="0">
                <a:solidFill>
                  <a:schemeClr val="bg1"/>
                </a:solidFill>
              </a:rPr>
              <a:t>    </a:t>
            </a:r>
            <a:r>
              <a:rPr lang="en-US" sz="800" dirty="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800">
                <a:solidFill>
                  <a:schemeClr val="bg1"/>
                </a:solidFill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9A29C17-CD58-45DF-9097-FE42DFA0C9B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79425" y="582613"/>
            <a:ext cx="4641850" cy="1096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8F4E7E-5DA9-4FCD-81E6-17709791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4292033"/>
            <a:ext cx="3308350" cy="448409"/>
          </a:xfrm>
          <a:noFill/>
        </p:spPr>
        <p:txBody>
          <a:bodyPr lIns="0" tIns="0" rIns="0" bIns="0" anchor="t" anchorCtr="0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7816731-9E29-414B-8D8C-459C5DDF70C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105261" y="4292033"/>
            <a:ext cx="4641850" cy="448409"/>
          </a:xfrm>
        </p:spPr>
        <p:txBody>
          <a:bodyPr lIns="0" tIns="0" rIns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057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3 blue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26702" y="0"/>
            <a:ext cx="5917298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E9686F-E66D-461E-AC4C-5FD554E2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4" y="508393"/>
            <a:ext cx="2532807" cy="1094188"/>
          </a:xfrm>
          <a:noFill/>
        </p:spPr>
        <p:txBody>
          <a:bodyPr lIns="0" tIns="0" rIns="0" bIns="0" anchor="t" anchorCtr="0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FEAFBE5-A2CC-4689-9FFD-B895D746077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2234" y="3565927"/>
            <a:ext cx="2532807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53CEC3-6EC4-475E-BC6F-CDEAD6DA57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4012" y="4819650"/>
            <a:ext cx="2154194" cy="222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AC62B-7310-47D6-9359-E5D24156885B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711499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4 blue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499347" y="0"/>
            <a:ext cx="764465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-1" y="0"/>
            <a:ext cx="149961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B01E338-5424-4983-A800-966422B360D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86048" y="505618"/>
            <a:ext cx="985919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381708-CFBE-4024-B01B-9BC2A5E379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01114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CDAAA-C35B-48B2-BD8C-7369EBD583BC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25231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 blue tab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49807" y="0"/>
            <a:ext cx="839419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-1" y="0"/>
            <a:ext cx="7498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894BAA-0327-4892-AB75-34DCB16A2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660" y="481965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81EF6-685D-46DE-AF7F-0DF7D11B2C8E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50301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3 blu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08AC53-C403-F042-A661-2863C5AB400C}"/>
              </a:ext>
            </a:extLst>
          </p:cNvPr>
          <p:cNvSpPr/>
          <p:nvPr userDrawn="1"/>
        </p:nvSpPr>
        <p:spPr>
          <a:xfrm>
            <a:off x="3226702" y="0"/>
            <a:ext cx="5917298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BB39BF4-7072-4553-86C8-12D7D9B7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4" y="508393"/>
            <a:ext cx="2532807" cy="1094188"/>
          </a:xfrm>
          <a:noFill/>
        </p:spPr>
        <p:txBody>
          <a:bodyPr lIns="0" tIns="0" rIns="0" bIns="0" anchor="t" anchorCtr="0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A3C2C8-5527-42F5-9909-F7B9C0E6339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2234" y="3565927"/>
            <a:ext cx="2532807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EFFE661-D7A3-4C37-B357-433187842507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864124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1A6DE7-AAD0-4A4E-B557-F4429278F3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0486" y="4819650"/>
            <a:ext cx="2261287" cy="2222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7CC4F1-00FC-4311-AF79-1802497457A6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5094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32CCCE-56C2-8545-B018-16FDB063C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37" b="137"/>
          <a:stretch/>
        </p:blipFill>
        <p:spPr>
          <a:xfrm>
            <a:off x="0" y="0"/>
            <a:ext cx="9155597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E1903A-677C-411B-8052-9465784D1315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Photo by Dennis Schroeder, NREL 55200</a:t>
            </a:r>
          </a:p>
        </p:txBody>
      </p:sp>
    </p:spTree>
    <p:extLst>
      <p:ext uri="{BB962C8B-B14F-4D97-AF65-F5344CB8AC3E}">
        <p14:creationId xmlns:p14="http://schemas.microsoft.com/office/powerpoint/2010/main" val="2736690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4 blu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08AC53-C403-F042-A661-2863C5AB400C}"/>
              </a:ext>
            </a:extLst>
          </p:cNvPr>
          <p:cNvSpPr/>
          <p:nvPr userDrawn="1"/>
        </p:nvSpPr>
        <p:spPr>
          <a:xfrm>
            <a:off x="1499614" y="0"/>
            <a:ext cx="7644385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2A80C-EB6E-8C4C-AB43-79FC52672C2F}"/>
              </a:ext>
            </a:extLst>
          </p:cNvPr>
          <p:cNvSpPr/>
          <p:nvPr userDrawn="1"/>
        </p:nvSpPr>
        <p:spPr>
          <a:xfrm>
            <a:off x="-1" y="0"/>
            <a:ext cx="149961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4416F83-5359-4C05-92E2-A54A5BC136E6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86048" y="505618"/>
            <a:ext cx="985919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797EB37-03F4-449B-B968-0A9F893D5E0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2137037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85E41-401E-49BC-B5A2-7887664F9790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93940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e tab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08AC53-C403-F042-A661-2863C5AB400C}"/>
              </a:ext>
            </a:extLst>
          </p:cNvPr>
          <p:cNvSpPr/>
          <p:nvPr userDrawn="1"/>
        </p:nvSpPr>
        <p:spPr>
          <a:xfrm>
            <a:off x="749807" y="0"/>
            <a:ext cx="8394193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B4065-B034-894F-B2AD-10DA51A4FF51}"/>
              </a:ext>
            </a:extLst>
          </p:cNvPr>
          <p:cNvSpPr/>
          <p:nvPr userDrawn="1"/>
        </p:nvSpPr>
        <p:spPr>
          <a:xfrm>
            <a:off x="-1" y="0"/>
            <a:ext cx="7498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BD73797-8DC2-4888-96F8-44B5CE03FB5C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387834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220E5-F183-4B1B-9463-96A0D048837E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21415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3 blue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FC609E-E5EB-42F9-A09F-B6807E62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4" y="508393"/>
            <a:ext cx="2532807" cy="1094188"/>
          </a:xfrm>
          <a:noFill/>
        </p:spPr>
        <p:txBody>
          <a:bodyPr lIns="0" tIns="0" rIns="0" bIns="0" anchor="t" anchorCtr="0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E61CD02-384F-41F5-A8FD-59ECE04C483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372234" y="3565927"/>
            <a:ext cx="2532807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4F110FF-8AA0-4EAA-B648-1E56466C209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864124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227A7-82E2-4D9A-A584-E7E37A3FB4A3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360900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/4 blue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8E2A80C-EB6E-8C4C-AB43-79FC52672C2F}"/>
              </a:ext>
            </a:extLst>
          </p:cNvPr>
          <p:cNvSpPr/>
          <p:nvPr userDrawn="1"/>
        </p:nvSpPr>
        <p:spPr>
          <a:xfrm>
            <a:off x="-1" y="0"/>
            <a:ext cx="149961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6573A4F-2CB6-4CEF-A4D8-B1AAA0FF13B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86048" y="505618"/>
            <a:ext cx="985919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997782B-AD07-41D8-8B1A-C80B7909141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2137037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37B0C-141B-4185-882F-5FD7FBC92F81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548849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e tab,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F46C4D-EA55-834D-A1ED-486FAB3B53C7}"/>
              </a:ext>
            </a:extLst>
          </p:cNvPr>
          <p:cNvSpPr/>
          <p:nvPr userDrawn="1"/>
        </p:nvSpPr>
        <p:spPr>
          <a:xfrm>
            <a:off x="-1" y="0"/>
            <a:ext cx="7498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90E8073-CA3E-42B8-B107-F7F3B0E99B6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372204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0D039-6F25-4D7F-A1B2-C7BC615D8CF5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644488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1DB3D14-BFC4-4C29-BE5D-18FBB4F2C07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226702" y="2571750"/>
            <a:ext cx="5917298" cy="257175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26702" y="0"/>
            <a:ext cx="5917298" cy="257175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51FF74-53AF-4E33-80F9-45740994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4" y="508393"/>
            <a:ext cx="2532807" cy="1094188"/>
          </a:xfrm>
          <a:noFill/>
        </p:spPr>
        <p:txBody>
          <a:bodyPr lIns="0" tIns="0" rIns="0" bIns="0" anchor="t" anchorCtr="0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5F0C832-C7C5-4486-9378-1704129661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72234" y="3565927"/>
            <a:ext cx="2532807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01FA3E5-6B69-47D6-AC2C-0A3EE57C62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79340" y="226592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633F0-074F-4ADC-A423-ED3E68DB0839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591145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are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499615" y="0"/>
            <a:ext cx="7644385" cy="257175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BA21AF-1C86-484E-8C81-8214908BC04B}"/>
              </a:ext>
            </a:extLst>
          </p:cNvPr>
          <p:cNvSpPr/>
          <p:nvPr userDrawn="1"/>
        </p:nvSpPr>
        <p:spPr>
          <a:xfrm>
            <a:off x="-1" y="0"/>
            <a:ext cx="149961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D96F0B2-5872-40E4-9356-5C5638EB0DE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86048" y="505618"/>
            <a:ext cx="985919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CFDCF95-9E2A-488A-8D75-76A4250D16DE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499614" y="2571750"/>
            <a:ext cx="7644386" cy="257175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9D135D2-A06F-4E50-B3ED-9CD4BED017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55294" y="2265920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9733F-3F7B-4D8F-853F-440538FE93A2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206487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split with t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49807" y="0"/>
            <a:ext cx="8394193" cy="257175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or Graphic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804E5-74BF-BD47-85E5-EA49688872F8}"/>
              </a:ext>
            </a:extLst>
          </p:cNvPr>
          <p:cNvSpPr/>
          <p:nvPr userDrawn="1"/>
        </p:nvSpPr>
        <p:spPr>
          <a:xfrm>
            <a:off x="-1" y="0"/>
            <a:ext cx="7498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A4C0550-2567-47B0-A842-34A8EA4E4C4F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52046" y="2571750"/>
            <a:ext cx="8391954" cy="257175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B4E80E-CF6A-4FCA-A4C8-4130DC4464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3276" y="2249445"/>
            <a:ext cx="2779713" cy="11481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233362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458787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688975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A69AF5-2846-4519-A275-D6D6970A3A9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491711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area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B5C8110-81AE-49F3-BBD8-142931272FF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226702" y="2571750"/>
            <a:ext cx="5917298" cy="2571750"/>
          </a:xfrm>
          <a:solidFill>
            <a:srgbClr val="F2F2F2"/>
          </a:solidFill>
        </p:spPr>
        <p:txBody>
          <a:bodyPr lIns="365760" tIns="365760" rIns="365760" bIns="64008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DA4E00E-726E-4ABB-8C3F-7155D675B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4" y="508393"/>
            <a:ext cx="2532807" cy="1094188"/>
          </a:xfrm>
          <a:noFill/>
        </p:spPr>
        <p:txBody>
          <a:bodyPr lIns="0" tIns="0" rIns="0" bIns="0" anchor="t" anchorCtr="0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90A1BFF-6D05-4A9C-A858-9C073D5A49A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372234" y="3565927"/>
            <a:ext cx="2532807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7A34F1A-F0DB-40F2-B360-EACF6348CA2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634141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DD00DC-1411-4EB7-8452-D263842DBD7D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665762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areas,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40D2F-968F-4065-A8A6-22BEF1CDF69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500188" y="2571750"/>
            <a:ext cx="7643812" cy="2571750"/>
          </a:xfrm>
          <a:solidFill>
            <a:srgbClr val="F2F2F2"/>
          </a:solidFill>
        </p:spPr>
        <p:txBody>
          <a:bodyPr lIns="365760" tIns="365760" rIns="365760" bIns="640080">
            <a:no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AAD8C3-A811-7F49-ABE6-460F673A0377}"/>
              </a:ext>
            </a:extLst>
          </p:cNvPr>
          <p:cNvSpPr/>
          <p:nvPr userDrawn="1"/>
        </p:nvSpPr>
        <p:spPr>
          <a:xfrm>
            <a:off x="-1" y="0"/>
            <a:ext cx="149961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DF97728-FC1C-40CE-8164-4E759FAAE1F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86048" y="505618"/>
            <a:ext cx="985919" cy="1096963"/>
          </a:xfrm>
        </p:spPr>
        <p:txBody>
          <a:bodyPr lIns="0" tIns="0" rIns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16ECC7-95B6-4155-96E7-F0FFF0626F7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922488" y="505617"/>
            <a:ext cx="4641850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3C21C-3060-49FB-8CE1-84138A3A61B7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0094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3AA24C-5AAC-2848-838E-F2528852E9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74" b="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26CA5-C27A-41A2-8DC4-F68584DE36EE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Photo by Dennis Schroeder, NREL 56461</a:t>
            </a:r>
          </a:p>
        </p:txBody>
      </p:sp>
    </p:spTree>
    <p:extLst>
      <p:ext uri="{BB962C8B-B14F-4D97-AF65-F5344CB8AC3E}">
        <p14:creationId xmlns:p14="http://schemas.microsoft.com/office/powerpoint/2010/main" val="27131000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Split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40D2F-968F-4065-A8A6-22BEF1CDF69E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49807" y="2571750"/>
            <a:ext cx="8394193" cy="2571750"/>
          </a:xfrm>
          <a:solidFill>
            <a:srgbClr val="F2F2F2"/>
          </a:solidFill>
        </p:spPr>
        <p:txBody>
          <a:bodyPr lIns="365760" tIns="365760" rIns="365760" bIns="640080">
            <a:noAutofit/>
          </a:bodyPr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16ECC7-95B6-4155-96E7-F0FFF0626F7E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105593" y="505617"/>
            <a:ext cx="5458745" cy="1096962"/>
          </a:xfr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7FD9B-4A46-4188-9F66-F09E1C0537B3}"/>
              </a:ext>
            </a:extLst>
          </p:cNvPr>
          <p:cNvSpPr/>
          <p:nvPr userDrawn="1"/>
        </p:nvSpPr>
        <p:spPr>
          <a:xfrm>
            <a:off x="-1" y="0"/>
            <a:ext cx="74980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8D80D-673F-49CE-9B49-542071ED92C3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27628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-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Photo Slide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57200" y="1391881"/>
            <a:ext cx="4123076" cy="22162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825308" y="182880"/>
            <a:ext cx="3871998" cy="18353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825308" y="2479946"/>
            <a:ext cx="3871998" cy="19520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0C75BF-C07C-47CD-BC98-DC5F9CA1E633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457200" y="4027648"/>
            <a:ext cx="4122738" cy="725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D7D123A-BFAA-4E7B-B179-5688121C54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7200" y="3698788"/>
            <a:ext cx="4122738" cy="2159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DF822E2-A016-4350-A90C-517C3974F4D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826000" y="2086495"/>
            <a:ext cx="3871913" cy="21538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344F37C-48C1-4A08-9DB4-76F621838FA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826000" y="4497388"/>
            <a:ext cx="3871913" cy="25558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Photo/Image Credit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79964-3818-4F74-92D3-AD8F0D61924C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345954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/Peop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A529BD-0885-4573-99C8-4157FC9C40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66" y="1592817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6213BBD-3855-4B0B-8A84-51E9FC137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0720" y="1592816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7D606CB-34C0-401F-875B-BEEEDC0345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29674" y="1592815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1B2D16-15AF-42DD-BA50-78E34CF626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78628" y="1592814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2A3C1B0-1F07-463E-92DE-7FE5C13FEC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27582" y="1592813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847C206-E8D5-4795-A08D-E50DEA08FF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76536" y="1592812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C1C3C0A-A4E2-4436-8A46-289CEC4F77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25490" y="1592811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DF8D528-E9EA-4E35-8491-F6A9978912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74444" y="1592810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1D1C5A0-CC5F-476B-B4BA-09FD03598BB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23398" y="1592809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CA0A3023-3E60-4D2C-A931-CC328FE9FE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2352" y="1592808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24671-09ED-4FA8-983D-EAD721B0D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F7F23A-1789-43BF-B20F-65A7ECB89F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9C0580B-145C-42FD-AA24-171E95A5D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0429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792742-716F-429B-A7B2-985D160C97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0429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D25B8AE-4C6F-454E-88CF-0FBA4D1E3C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69383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72C8DB5-CC3D-4211-BD80-67AF8CD8F8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69383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92D8796-494D-46E1-BB4E-702BA3AF11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8337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B459A2-2E74-4103-9617-5F6B5F60CA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18337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FEAE40C-B15B-406F-B301-2122D5E97B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7291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734984E-F8D3-4C71-AE4B-7FCB18E02F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7291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9171E4-ECF2-4F6C-AF1D-338215896F8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16245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51809F2-386E-41F8-9724-BC4D70B015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16245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5055070-C0E0-4AED-A9A4-78BE4ECD66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65199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C5032EB-34C8-4285-BB30-E7E2D0BB72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5199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DC5A0C0-AA66-40BE-B5B4-DBA6456BB2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153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2125138-D56F-49B0-9B8B-7D74BAD1FCA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4153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AB0C0AB-3AF1-4A3A-B3D2-CF2E51B568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163107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77718C7-54C4-4992-BA81-1584EEBDF7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163107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D74D20D-C671-4447-B31D-667B7696D6D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12061" y="2318970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C6140A0-C70B-40E0-B1BB-0E20C267AF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12061" y="263220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67" name="Picture Placeholder 5">
            <a:extLst>
              <a:ext uri="{FF2B5EF4-FFF2-40B4-BE49-F238E27FC236}">
                <a16:creationId xmlns:a16="http://schemas.microsoft.com/office/drawing/2014/main" id="{AFF61686-D651-41DC-80B3-15BC8C883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31766" y="3206547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Picture Placeholder 5">
            <a:extLst>
              <a:ext uri="{FF2B5EF4-FFF2-40B4-BE49-F238E27FC236}">
                <a16:creationId xmlns:a16="http://schemas.microsoft.com/office/drawing/2014/main" id="{45A17B8C-890F-4D15-B663-D63CB5DA7A2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80720" y="3206546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B3B0BC5C-C645-4CC6-BDB7-28346D701A5C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129674" y="3206545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80487772-0E40-4BFF-B691-18C353E4597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978628" y="3206544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5">
            <a:extLst>
              <a:ext uri="{FF2B5EF4-FFF2-40B4-BE49-F238E27FC236}">
                <a16:creationId xmlns:a16="http://schemas.microsoft.com/office/drawing/2014/main" id="{6F16B967-D687-4D64-86A3-7A63BEED5AB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3827582" y="3206543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5">
            <a:extLst>
              <a:ext uri="{FF2B5EF4-FFF2-40B4-BE49-F238E27FC236}">
                <a16:creationId xmlns:a16="http://schemas.microsoft.com/office/drawing/2014/main" id="{D736DCBA-5A05-47F6-8FE4-54771D84718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676536" y="3206542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Picture Placeholder 5">
            <a:extLst>
              <a:ext uri="{FF2B5EF4-FFF2-40B4-BE49-F238E27FC236}">
                <a16:creationId xmlns:a16="http://schemas.microsoft.com/office/drawing/2014/main" id="{A0150D37-1D94-4043-B18E-9F85DAB9087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525490" y="3206541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5">
            <a:extLst>
              <a:ext uri="{FF2B5EF4-FFF2-40B4-BE49-F238E27FC236}">
                <a16:creationId xmlns:a16="http://schemas.microsoft.com/office/drawing/2014/main" id="{8BA10313-44BD-4478-B928-0C2D33EF65E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74444" y="3206540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5" name="Picture Placeholder 5">
            <a:extLst>
              <a:ext uri="{FF2B5EF4-FFF2-40B4-BE49-F238E27FC236}">
                <a16:creationId xmlns:a16="http://schemas.microsoft.com/office/drawing/2014/main" id="{734ABE7A-035E-4AB1-96EC-5616F3F3A57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223398" y="3206539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6" name="Picture Placeholder 5">
            <a:extLst>
              <a:ext uri="{FF2B5EF4-FFF2-40B4-BE49-F238E27FC236}">
                <a16:creationId xmlns:a16="http://schemas.microsoft.com/office/drawing/2014/main" id="{61ECE862-920A-4ED4-A64D-25D8554CFB12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072352" y="3206538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5AD73573-9F8F-43AE-8A47-27A4EA66244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71475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FD1D8420-9732-43E4-A647-55365C8BB9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71475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CDB4A538-90E4-45C0-88A1-BF42454ADA8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20429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871C4BA4-F38B-4357-B376-0D9AE045C1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20429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1BB91304-BA43-4644-936D-E483439E905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069383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4D2B37AE-57BE-4850-A568-3B81DC5AE4D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069383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4C580F9B-9071-44D6-85C2-8FB9C1D1325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918337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4" name="Text Placeholder 4">
            <a:extLst>
              <a:ext uri="{FF2B5EF4-FFF2-40B4-BE49-F238E27FC236}">
                <a16:creationId xmlns:a16="http://schemas.microsoft.com/office/drawing/2014/main" id="{672476A3-2700-4105-8E7A-4E5712FD0CD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918337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A4BE42C6-FFC9-4DDE-9412-F66D55630CA6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767291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95A868D2-8BE5-483D-997D-3D1448609BC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67291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0F0D0101-1FF2-40B3-B55B-03C7AFE5343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616245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2838039E-47F9-4CDB-ADD3-D89B88AE26C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16245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9" name="Text Placeholder 4">
            <a:extLst>
              <a:ext uri="{FF2B5EF4-FFF2-40B4-BE49-F238E27FC236}">
                <a16:creationId xmlns:a16="http://schemas.microsoft.com/office/drawing/2014/main" id="{8C6019B0-EF3F-4235-BB75-0321019C99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465199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8509B39E-02B1-4A98-9349-46576A123C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65199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70091A78-D184-454C-8DA3-A6DC30A485B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14153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E5C4BDA3-0DC2-4FF1-8335-37DE8780B63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314153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667C31F9-9400-4AD5-B618-ACEB153E15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163107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4" name="Text Placeholder 4">
            <a:extLst>
              <a:ext uri="{FF2B5EF4-FFF2-40B4-BE49-F238E27FC236}">
                <a16:creationId xmlns:a16="http://schemas.microsoft.com/office/drawing/2014/main" id="{8F08286F-AD3B-40EB-83EB-4D88A2F77C1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163107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6BD1A057-FD7A-4636-8A1A-BCFBBEF481C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012061" y="3932700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DAA59115-8F47-4FDF-9E38-E7F4C0107CE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012061" y="4245930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82768CAD-B0CA-4C56-956B-74805B905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Organization/People Slide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5DBE26-6274-4E4E-A951-2676ECB5FE25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79578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/Peop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A529BD-0885-4573-99C8-4157FC9C40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766" y="1319090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06213BBD-3855-4B0B-8A84-51E9FC1372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80720" y="1319089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7D606CB-34C0-401F-875B-BEEEDC0345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29674" y="1319088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1B2D16-15AF-42DD-BA50-78E34CF626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78628" y="1319087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2A3C1B0-1F07-463E-92DE-7FE5C13FEC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27582" y="1319086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847C206-E8D5-4795-A08D-E50DEA08FF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76536" y="1319085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C1C3C0A-A4E2-4436-8A46-289CEC4F77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525490" y="1319084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DF8D528-E9EA-4E35-8491-F6A99789128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74444" y="1319083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1D1C5A0-CC5F-476B-B4BA-09FD03598BB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23398" y="1319082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CA0A3023-3E60-4D2C-A931-CC328FE9FE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72352" y="1319081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24671-09ED-4FA8-983D-EAD721B0D1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F7F23A-1789-43BF-B20F-65A7ECB89F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9C0580B-145C-42FD-AA24-171E95A5D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20429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792742-716F-429B-A7B2-985D160C97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0429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D25B8AE-4C6F-454E-88CF-0FBA4D1E3C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69383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72C8DB5-CC3D-4211-BD80-67AF8CD8F8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69383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92D8796-494D-46E1-BB4E-702BA3AF11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18337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CB459A2-2E74-4103-9617-5F6B5F60CA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18337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FEAE40C-B15B-406F-B301-2122D5E97B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7291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734984E-F8D3-4C71-AE4B-7FCB18E02F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7291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9171E4-ECF2-4F6C-AF1D-338215896F8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16245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51809F2-386E-41F8-9724-BC4D70B015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16245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5055070-C0E0-4AED-A9A4-78BE4ECD66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65199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C5032EB-34C8-4285-BB30-E7E2D0BB72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5199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DC5A0C0-AA66-40BE-B5B4-DBA6456BB2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153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82125138-D56F-49B0-9B8B-7D74BAD1FCA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4153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AB0C0AB-3AF1-4A3A-B3D2-CF2E51B568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163107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77718C7-54C4-4992-BA81-1584EEBDF7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163107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D74D20D-C671-4447-B31D-667B7696D6D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12061" y="2045243"/>
            <a:ext cx="789039" cy="273727"/>
          </a:xfrm>
        </p:spPr>
        <p:txBody>
          <a:bodyPr lIns="0" t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2C6140A0-C70B-40E0-B1BB-0E20C267AF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12061" y="235847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67" name="Picture Placeholder 5">
            <a:extLst>
              <a:ext uri="{FF2B5EF4-FFF2-40B4-BE49-F238E27FC236}">
                <a16:creationId xmlns:a16="http://schemas.microsoft.com/office/drawing/2014/main" id="{AFF61686-D651-41DC-80B3-15BC8C883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31766" y="2932820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Picture Placeholder 5">
            <a:extLst>
              <a:ext uri="{FF2B5EF4-FFF2-40B4-BE49-F238E27FC236}">
                <a16:creationId xmlns:a16="http://schemas.microsoft.com/office/drawing/2014/main" id="{45A17B8C-890F-4D15-B663-D63CB5DA7A2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80720" y="2932819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B3B0BC5C-C645-4CC6-BDB7-28346D701A5C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129674" y="2932818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5">
            <a:extLst>
              <a:ext uri="{FF2B5EF4-FFF2-40B4-BE49-F238E27FC236}">
                <a16:creationId xmlns:a16="http://schemas.microsoft.com/office/drawing/2014/main" id="{80487772-0E40-4BFF-B691-18C353E4597C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978628" y="2932817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5">
            <a:extLst>
              <a:ext uri="{FF2B5EF4-FFF2-40B4-BE49-F238E27FC236}">
                <a16:creationId xmlns:a16="http://schemas.microsoft.com/office/drawing/2014/main" id="{6F16B967-D687-4D64-86A3-7A63BEED5AB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3827582" y="2932816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5">
            <a:extLst>
              <a:ext uri="{FF2B5EF4-FFF2-40B4-BE49-F238E27FC236}">
                <a16:creationId xmlns:a16="http://schemas.microsoft.com/office/drawing/2014/main" id="{D736DCBA-5A05-47F6-8FE4-54771D84718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676536" y="2932815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Picture Placeholder 5">
            <a:extLst>
              <a:ext uri="{FF2B5EF4-FFF2-40B4-BE49-F238E27FC236}">
                <a16:creationId xmlns:a16="http://schemas.microsoft.com/office/drawing/2014/main" id="{A0150D37-1D94-4043-B18E-9F85DAB9087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525490" y="2932814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5">
            <a:extLst>
              <a:ext uri="{FF2B5EF4-FFF2-40B4-BE49-F238E27FC236}">
                <a16:creationId xmlns:a16="http://schemas.microsoft.com/office/drawing/2014/main" id="{8BA10313-44BD-4478-B928-0C2D33EF65E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74444" y="2932813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5" name="Picture Placeholder 5">
            <a:extLst>
              <a:ext uri="{FF2B5EF4-FFF2-40B4-BE49-F238E27FC236}">
                <a16:creationId xmlns:a16="http://schemas.microsoft.com/office/drawing/2014/main" id="{734ABE7A-035E-4AB1-96EC-5616F3F3A57C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223398" y="2932812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6" name="Picture Placeholder 5">
            <a:extLst>
              <a:ext uri="{FF2B5EF4-FFF2-40B4-BE49-F238E27FC236}">
                <a16:creationId xmlns:a16="http://schemas.microsoft.com/office/drawing/2014/main" id="{61ECE862-920A-4ED4-A64D-25D8554CFB12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072352" y="2932811"/>
            <a:ext cx="668456" cy="668456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5AD73573-9F8F-43AE-8A47-27A4EA66244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71475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FD1D8420-9732-43E4-A647-55365C8BB9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71475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CDB4A538-90E4-45C0-88A1-BF42454ADA8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220429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871C4BA4-F38B-4357-B376-0D9AE045C1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20429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1BB91304-BA43-4644-936D-E483439E905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069383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4D2B37AE-57BE-4850-A568-3B81DC5AE4D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069383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4C580F9B-9071-44D6-85C2-8FB9C1D1325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918337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4" name="Text Placeholder 4">
            <a:extLst>
              <a:ext uri="{FF2B5EF4-FFF2-40B4-BE49-F238E27FC236}">
                <a16:creationId xmlns:a16="http://schemas.microsoft.com/office/drawing/2014/main" id="{672476A3-2700-4105-8E7A-4E5712FD0CD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918337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A4BE42C6-FFC9-4DDE-9412-F66D55630CA6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767291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95A868D2-8BE5-483D-997D-3D1448609BC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67291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0F0D0101-1FF2-40B3-B55B-03C7AFE5343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616245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2838039E-47F9-4CDB-ADD3-D89B88AE26C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16245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89" name="Text Placeholder 4">
            <a:extLst>
              <a:ext uri="{FF2B5EF4-FFF2-40B4-BE49-F238E27FC236}">
                <a16:creationId xmlns:a16="http://schemas.microsoft.com/office/drawing/2014/main" id="{8C6019B0-EF3F-4235-BB75-0321019C99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465199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8509B39E-02B1-4A98-9349-46576A123C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65199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1" name="Text Placeholder 4">
            <a:extLst>
              <a:ext uri="{FF2B5EF4-FFF2-40B4-BE49-F238E27FC236}">
                <a16:creationId xmlns:a16="http://schemas.microsoft.com/office/drawing/2014/main" id="{70091A78-D184-454C-8DA3-A6DC30A485B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14153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E5C4BDA3-0DC2-4FF1-8335-37DE8780B63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314153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667C31F9-9400-4AD5-B618-ACEB153E15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163107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4" name="Text Placeholder 4">
            <a:extLst>
              <a:ext uri="{FF2B5EF4-FFF2-40B4-BE49-F238E27FC236}">
                <a16:creationId xmlns:a16="http://schemas.microsoft.com/office/drawing/2014/main" id="{8F08286F-AD3B-40EB-83EB-4D88A2F77C1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163107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6BD1A057-FD7A-4636-8A1A-BCFBBEF481C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012061" y="3658973"/>
            <a:ext cx="789039" cy="273727"/>
          </a:xfrm>
        </p:spPr>
        <p:txBody>
          <a:bodyPr lIns="0" tIns="0" rIns="0" bIns="0" anchor="b" anchorCtr="0"/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DAA59115-8F47-4FDF-9E38-E7F4C0107CE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012061" y="3972203"/>
            <a:ext cx="789039" cy="273727"/>
          </a:xfrm>
        </p:spPr>
        <p:txBody>
          <a:bodyPr anchor="t" anchorCtr="0"/>
          <a:lstStyle>
            <a:lvl1pPr marL="0" indent="0" algn="ctr">
              <a:buNone/>
              <a:defRPr sz="800" b="0"/>
            </a:lvl1pPr>
          </a:lstStyle>
          <a:p>
            <a:pPr lvl="0"/>
            <a:r>
              <a:rPr lang="en-US" dirty="0"/>
              <a:t>Title/Center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A055FDD0-30F9-4581-A9CE-0EDD56F86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"/>
            <a:ext cx="8236857" cy="776514"/>
          </a:xfrm>
        </p:spPr>
        <p:txBody>
          <a:bodyPr/>
          <a:lstStyle/>
          <a:p>
            <a:r>
              <a:rPr lang="en-US" dirty="0"/>
              <a:t>Organization/People Slide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07D449-21E7-4862-8552-4C9D4D99C290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09819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01D90C-01F0-443E-9114-E80E1AE2D37C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988594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A4BBDF-ECBF-4F49-A602-AB6ED6BACDA6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42765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EF2436-A4AE-48D1-B685-43389517E473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252041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472166-AF64-4F22-88D8-2C1C45D69B8D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65721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BF7DB7-399E-46EF-B819-8CE44A17C5F0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458664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F5CAA4-6852-4FE1-A6D9-E8A9254CD865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23442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F3D87-C3BA-374C-A5C4-61C54BBBB0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763" y="0"/>
            <a:ext cx="9130473" cy="51434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50BFA-B1F7-4C9D-9C22-4C028B73506D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r>
              <a:rPr lang="en-US" sz="600" i="1" dirty="0">
                <a:ln>
                  <a:noFill/>
                </a:ln>
                <a:solidFill>
                  <a:schemeClr val="bg1"/>
                </a:solidFill>
                <a:effectLst>
                  <a:outerShdw blurRad="139700" dir="5400000" algn="t" rotWithShape="0">
                    <a:prstClr val="black"/>
                  </a:outerShdw>
                </a:effectLst>
              </a:rPr>
              <a:t>Photo by Werner Slocum, NREL 68547</a:t>
            </a:r>
          </a:p>
        </p:txBody>
      </p:sp>
    </p:spTree>
    <p:extLst>
      <p:ext uri="{BB962C8B-B14F-4D97-AF65-F5344CB8AC3E}">
        <p14:creationId xmlns:p14="http://schemas.microsoft.com/office/powerpoint/2010/main" val="15012410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2F342F-560D-45EE-AC97-0A018E8C678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676175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1" y="138719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Section Name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1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1" y="18665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1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1" y="235108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1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1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1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1" y="332843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1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1" y="38139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1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1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1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7146A4F-6A3F-EF4B-929E-5836F6BDE5E3}"/>
              </a:ext>
            </a:extLst>
          </p:cNvPr>
          <p:cNvSpPr/>
          <p:nvPr userDrawn="1"/>
        </p:nvSpPr>
        <p:spPr>
          <a:xfrm>
            <a:off x="468313" y="139071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E3358-3387-0344-A4E5-7F543009BFF7}"/>
              </a:ext>
            </a:extLst>
          </p:cNvPr>
          <p:cNvSpPr/>
          <p:nvPr userDrawn="1"/>
        </p:nvSpPr>
        <p:spPr>
          <a:xfrm>
            <a:off x="468313" y="1868884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6C688-264C-8644-BF91-47516BE962DC}"/>
              </a:ext>
            </a:extLst>
          </p:cNvPr>
          <p:cNvSpPr/>
          <p:nvPr userDrawn="1"/>
        </p:nvSpPr>
        <p:spPr>
          <a:xfrm>
            <a:off x="468313" y="2347056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01238-AB3B-E34F-9AEA-F4E521E46353}"/>
              </a:ext>
            </a:extLst>
          </p:cNvPr>
          <p:cNvSpPr/>
          <p:nvPr userDrawn="1"/>
        </p:nvSpPr>
        <p:spPr>
          <a:xfrm>
            <a:off x="468313" y="282522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64A093-D04E-9548-A592-9ADBD095FB82}"/>
              </a:ext>
            </a:extLst>
          </p:cNvPr>
          <p:cNvSpPr/>
          <p:nvPr userDrawn="1"/>
        </p:nvSpPr>
        <p:spPr>
          <a:xfrm>
            <a:off x="468313" y="3320179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FAEEF9-51BD-7547-9D28-C4D1709E8B36}"/>
              </a:ext>
            </a:extLst>
          </p:cNvPr>
          <p:cNvSpPr/>
          <p:nvPr userDrawn="1"/>
        </p:nvSpPr>
        <p:spPr>
          <a:xfrm>
            <a:off x="468313" y="3806741"/>
            <a:ext cx="431573" cy="3895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6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B5306E0-61DD-104F-93DD-9C840B7CDCA6}"/>
              </a:ext>
            </a:extLst>
          </p:cNvPr>
          <p:cNvSpPr/>
          <p:nvPr userDrawn="1"/>
        </p:nvSpPr>
        <p:spPr>
          <a:xfrm>
            <a:off x="468313" y="4284913"/>
            <a:ext cx="431573" cy="38957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E1CBB-80DE-4B56-92E2-5AB5EA1D8C9A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70116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741647" y="1939062"/>
            <a:ext cx="49556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1" y="2588317"/>
            <a:ext cx="4607032" cy="336156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7" y="2069602"/>
            <a:ext cx="2116667" cy="353860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3167" y="404451"/>
            <a:ext cx="4606936" cy="1348326"/>
          </a:xfrm>
          <a:noFill/>
        </p:spPr>
        <p:txBody>
          <a:bodyPr anchor="b" anchorCtr="0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Q&amp;A or Thank You</a:t>
            </a:r>
          </a:p>
        </p:txBody>
      </p:sp>
    </p:spTree>
    <p:extLst>
      <p:ext uri="{BB962C8B-B14F-4D97-AF65-F5344CB8AC3E}">
        <p14:creationId xmlns:p14="http://schemas.microsoft.com/office/powerpoint/2010/main" val="19421678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imple,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741647" y="1939062"/>
            <a:ext cx="49556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1" y="2588317"/>
            <a:ext cx="4607032" cy="336156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7" y="2069602"/>
            <a:ext cx="2116667" cy="353860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3167" y="404451"/>
            <a:ext cx="4606936" cy="1348326"/>
          </a:xfrm>
          <a:noFill/>
        </p:spPr>
        <p:txBody>
          <a:bodyPr anchor="b" anchorCtr="0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Q&amp;A or 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20E77-7B7E-4A89-AB4D-1F40E9DCD4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327" y="404813"/>
            <a:ext cx="2894013" cy="42989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81606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33061E-7711-4552-AAA9-0C165E333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39" y="0"/>
            <a:ext cx="9121574" cy="5138487"/>
          </a:xfrm>
          <a:prstGeom prst="rect">
            <a:avLst/>
          </a:prstGeom>
        </p:spPr>
      </p:pic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0" y="2420239"/>
            <a:ext cx="4628719" cy="336156"/>
          </a:xfrm>
          <a:noFill/>
        </p:spPr>
        <p:txBody>
          <a:bodyPr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7" y="1892672"/>
            <a:ext cx="4628622" cy="353860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3166" y="657261"/>
            <a:ext cx="5470833" cy="1095516"/>
          </a:xfrm>
          <a:solidFill>
            <a:schemeClr val="accent1">
              <a:alpha val="75000"/>
            </a:schemeClr>
          </a:solidFill>
        </p:spPr>
        <p:txBody>
          <a:bodyPr lIns="182880" tIns="182880" rIns="182880" bIns="0" anchor="ctr" anchorCtr="0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Q&amp;A or 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BE0CFF-97E6-4CAB-9B8B-8E18EC82F557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Photo from iStock-627281636</a:t>
            </a:r>
          </a:p>
        </p:txBody>
      </p:sp>
    </p:spTree>
    <p:extLst>
      <p:ext uri="{BB962C8B-B14F-4D97-AF65-F5344CB8AC3E}">
        <p14:creationId xmlns:p14="http://schemas.microsoft.com/office/powerpoint/2010/main" val="93678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CEB231-12B9-4371-884F-701E87812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139" y="0"/>
            <a:ext cx="9121574" cy="5138487"/>
          </a:xfrm>
          <a:prstGeom prst="rect">
            <a:avLst/>
          </a:prstGeom>
        </p:spPr>
      </p:pic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0" y="2420239"/>
            <a:ext cx="4628719" cy="336156"/>
          </a:xfrm>
          <a:noFill/>
        </p:spPr>
        <p:txBody>
          <a:bodyPr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Publication Number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3166" y="657261"/>
            <a:ext cx="5470833" cy="1095516"/>
          </a:xfrm>
          <a:solidFill>
            <a:schemeClr val="accent1">
              <a:alpha val="75000"/>
            </a:schemeClr>
          </a:solidFill>
        </p:spPr>
        <p:txBody>
          <a:bodyPr lIns="182880" tIns="182880" rIns="182880" bIns="0" anchor="ctr" anchorCtr="0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Q&amp;A or Thank You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8CF4B6-1F8E-49B7-9D65-1BEB4C106A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327" y="657261"/>
            <a:ext cx="2894013" cy="404650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B3D43-F176-408E-8352-9073A9332F2D}"/>
              </a:ext>
            </a:extLst>
          </p:cNvPr>
          <p:cNvSpPr txBox="1"/>
          <p:nvPr userDrawn="1"/>
        </p:nvSpPr>
        <p:spPr>
          <a:xfrm>
            <a:off x="3673167" y="1892672"/>
            <a:ext cx="4628622" cy="353860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  www.nrel.gov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C4BF4-E848-475B-A465-7CD63F2FC0D8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Photo from iStock-627281636</a:t>
            </a:r>
          </a:p>
        </p:txBody>
      </p:sp>
    </p:spTree>
    <p:extLst>
      <p:ext uri="{BB962C8B-B14F-4D97-AF65-F5344CB8AC3E}">
        <p14:creationId xmlns:p14="http://schemas.microsoft.com/office/powerpoint/2010/main" val="1865114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741647" y="1939062"/>
            <a:ext cx="49556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1" y="2588317"/>
            <a:ext cx="4607032" cy="336156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7" y="2069602"/>
            <a:ext cx="2116667" cy="353860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60F026A-EFCC-4367-BC39-EB2DA3066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3167" y="404451"/>
            <a:ext cx="4606936" cy="1348326"/>
          </a:xfrm>
          <a:noFill/>
        </p:spPr>
        <p:txBody>
          <a:bodyPr anchor="b" anchorCtr="0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Q&amp;A or Thank You</a:t>
            </a:r>
          </a:p>
        </p:txBody>
      </p:sp>
    </p:spTree>
    <p:extLst>
      <p:ext uri="{BB962C8B-B14F-4D97-AF65-F5344CB8AC3E}">
        <p14:creationId xmlns:p14="http://schemas.microsoft.com/office/powerpoint/2010/main" val="2610652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lob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2AD4B6-5589-B742-BDDC-8DE22CCB22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52" b="152"/>
          <a:stretch/>
        </p:blipFill>
        <p:spPr>
          <a:xfrm>
            <a:off x="0" y="7807"/>
            <a:ext cx="9144000" cy="513550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5" y="2744787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Venue or Organization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876295-9728-A943-A66A-D4797EDDA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0"/>
            <a:ext cx="2331892" cy="1092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BAAA24-0384-4816-BE08-29E65ECB0F1A}"/>
              </a:ext>
            </a:extLst>
          </p:cNvPr>
          <p:cNvSpPr txBox="1"/>
          <p:nvPr userDrawn="1"/>
        </p:nvSpPr>
        <p:spPr>
          <a:xfrm>
            <a:off x="467454" y="4830962"/>
            <a:ext cx="2093495" cy="2000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" i="1" dirty="0">
                <a:solidFill>
                  <a:schemeClr val="bg1"/>
                </a:solidFill>
              </a:rPr>
              <a:t>Photo by Dennis Schroeder, NREL 46840</a:t>
            </a:r>
          </a:p>
        </p:txBody>
      </p:sp>
    </p:spTree>
    <p:extLst>
      <p:ext uri="{BB962C8B-B14F-4D97-AF65-F5344CB8AC3E}">
        <p14:creationId xmlns:p14="http://schemas.microsoft.com/office/powerpoint/2010/main" val="367441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4123076" cy="907143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1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2C26046-8E0E-4224-8319-3B8C08FE8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2370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C75E7-7BFD-4A75-83A1-67A33697740C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74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2 - Text,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0"/>
            <a:ext cx="5936343" cy="907143"/>
          </a:xfrm>
        </p:spPr>
        <p:txBody>
          <a:bodyPr/>
          <a:lstStyle/>
          <a:p>
            <a:r>
              <a:rPr lang="en-US" dirty="0"/>
              <a:t>Simple Slide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0398508-7DDA-44A1-AFEE-29EEB82827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EEA646A-CE53-4212-85CF-13F90A4A2E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2370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78E95-ED1C-46B4-9802-99CAA61A75DB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25405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3 - text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541FC847-B580-4C25-B899-95B15EE8A8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"/>
            <a:ext cx="8236857" cy="907142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8CFF8C6-439E-44A6-9BDC-A6F28DDA25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1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72CC39E-4FFF-4CCB-AD88-4D786E556F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2370" y="1088858"/>
            <a:ext cx="3964404" cy="3657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915AE-C5C8-4A6F-8FF4-0ABDA5B47066}"/>
              </a:ext>
            </a:extLst>
          </p:cNvPr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2596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8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4123076" cy="120015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118872" rIns="91440" bIns="45720" rtlCol="0" anchor="ctr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0267"/>
            <a:ext cx="8229600" cy="326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654" r:id="rId7"/>
    <p:sldLayoutId id="2147483655" r:id="rId8"/>
    <p:sldLayoutId id="2147483712" r:id="rId9"/>
    <p:sldLayoutId id="2147483653" r:id="rId10"/>
    <p:sldLayoutId id="2147483707" r:id="rId11"/>
    <p:sldLayoutId id="2147483708" r:id="rId12"/>
    <p:sldLayoutId id="2147483656" r:id="rId13"/>
    <p:sldLayoutId id="2147483666" r:id="rId14"/>
    <p:sldLayoutId id="2147483667" r:id="rId15"/>
    <p:sldLayoutId id="2147483665" r:id="rId16"/>
    <p:sldLayoutId id="2147483668" r:id="rId17"/>
    <p:sldLayoutId id="2147483669" r:id="rId18"/>
    <p:sldLayoutId id="2147483723" r:id="rId19"/>
    <p:sldLayoutId id="2147483671" r:id="rId20"/>
    <p:sldLayoutId id="2147483676" r:id="rId21"/>
    <p:sldLayoutId id="2147483681" r:id="rId22"/>
    <p:sldLayoutId id="2147483682" r:id="rId23"/>
    <p:sldLayoutId id="2147483687" r:id="rId24"/>
    <p:sldLayoutId id="2147483688" r:id="rId25"/>
    <p:sldLayoutId id="2147483678" r:id="rId26"/>
    <p:sldLayoutId id="2147483683" r:id="rId27"/>
    <p:sldLayoutId id="2147483702" r:id="rId28"/>
    <p:sldLayoutId id="2147483684" r:id="rId29"/>
    <p:sldLayoutId id="2147483698" r:id="rId30"/>
    <p:sldLayoutId id="2147483703" r:id="rId31"/>
    <p:sldLayoutId id="2147483685" r:id="rId32"/>
    <p:sldLayoutId id="2147483699" r:id="rId33"/>
    <p:sldLayoutId id="2147483704" r:id="rId34"/>
    <p:sldLayoutId id="2147483680" r:id="rId35"/>
    <p:sldLayoutId id="2147483700" r:id="rId36"/>
    <p:sldLayoutId id="2147483705" r:id="rId37"/>
    <p:sldLayoutId id="2147483686" r:id="rId38"/>
    <p:sldLayoutId id="2147483701" r:id="rId39"/>
    <p:sldLayoutId id="2147483724" r:id="rId40"/>
    <p:sldLayoutId id="2147483672" r:id="rId41"/>
    <p:sldLayoutId id="2147483716" r:id="rId42"/>
    <p:sldLayoutId id="2147483717" r:id="rId43"/>
    <p:sldLayoutId id="2147483657" r:id="rId44"/>
    <p:sldLayoutId id="2147483689" r:id="rId45"/>
    <p:sldLayoutId id="2147483690" r:id="rId46"/>
    <p:sldLayoutId id="2147483691" r:id="rId47"/>
    <p:sldLayoutId id="2147483692" r:id="rId48"/>
    <p:sldLayoutId id="2147483693" r:id="rId49"/>
    <p:sldLayoutId id="2147483694" r:id="rId50"/>
    <p:sldLayoutId id="2147483695" r:id="rId51"/>
    <p:sldLayoutId id="2147483696" r:id="rId52"/>
    <p:sldLayoutId id="2147483713" r:id="rId53"/>
    <p:sldLayoutId id="2147483714" r:id="rId54"/>
    <p:sldLayoutId id="2147483715" r:id="rId55"/>
    <p:sldLayoutId id="2147483725" r:id="rId56"/>
  </p:sldLayoutIdLst>
  <p:hf hdr="0" dt="0"/>
  <p:txStyles>
    <p:titleStyle>
      <a:lvl1pPr marL="0" algn="ctr" defTabSz="457200" rtl="0" eaLnBrk="1" latinLnBrk="0" hangingPunct="1">
        <a:lnSpc>
          <a:spcPts val="2800"/>
        </a:lnSpc>
        <a:spcBef>
          <a:spcPts val="0"/>
        </a:spcBef>
        <a:buNone/>
        <a:defRPr sz="3000" kern="1200" spc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0375" indent="-227013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69863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5425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4263" indent="-169863" algn="l" defTabSz="457200" rtl="0" eaLnBrk="1" latinLnBrk="0" hangingPunct="1">
        <a:spcBef>
          <a:spcPct val="20000"/>
        </a:spcBef>
        <a:buFont typeface="Arial"/>
        <a:buChar char="»"/>
        <a:tabLst>
          <a:tab pos="1084263" algn="l"/>
        </a:tabLst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771134B9-BBC7-FCB7-0F11-22564F532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07" y="1252017"/>
            <a:ext cx="5394993" cy="1348326"/>
          </a:xfrm>
          <a:solidFill>
            <a:schemeClr val="accent1">
              <a:alpha val="75000"/>
            </a:schemeClr>
          </a:solidFill>
        </p:spPr>
        <p:txBody>
          <a:bodyPr anchor="ctr"/>
          <a:lstStyle/>
          <a:p>
            <a:r>
              <a:rPr lang="en-US" b="1" dirty="0">
                <a:solidFill>
                  <a:schemeClr val="bg1"/>
                </a:solidFill>
              </a:rPr>
              <a:t>High Fidelity Wind Farm Simulation Automation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07CF668-1664-E798-010E-F2931D711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6975" y="2961483"/>
            <a:ext cx="4322763" cy="1348326"/>
          </a:xfrm>
          <a:solidFill>
            <a:schemeClr val="accent1">
              <a:alpha val="7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Sydney Richardson</a:t>
            </a:r>
          </a:p>
          <a:p>
            <a:r>
              <a:rPr lang="en-US" dirty="0">
                <a:solidFill>
                  <a:schemeClr val="bg1"/>
                </a:solidFill>
              </a:rPr>
              <a:t>Mentor: Ashesh Sharma</a:t>
            </a:r>
          </a:p>
          <a:p>
            <a:r>
              <a:rPr lang="en-US" dirty="0">
                <a:solidFill>
                  <a:schemeClr val="bg1"/>
                </a:solidFill>
              </a:rPr>
              <a:t>GEM Fellow @ NWTC</a:t>
            </a:r>
          </a:p>
          <a:p>
            <a:r>
              <a:rPr lang="en-US" dirty="0">
                <a:solidFill>
                  <a:schemeClr val="bg1"/>
                </a:solidFill>
              </a:rPr>
              <a:t>08/04/2023</a:t>
            </a:r>
          </a:p>
        </p:txBody>
      </p:sp>
    </p:spTree>
    <p:extLst>
      <p:ext uri="{BB962C8B-B14F-4D97-AF65-F5344CB8AC3E}">
        <p14:creationId xmlns:p14="http://schemas.microsoft.com/office/powerpoint/2010/main" val="144685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0E604-6CAD-B94D-A38B-B730B7C6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Motivation for high-fidelity wind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8EC5E-328F-7B47-89E1-365FBFA4FA67}"/>
              </a:ext>
            </a:extLst>
          </p:cNvPr>
          <p:cNvSpPr txBox="1"/>
          <p:nvPr/>
        </p:nvSpPr>
        <p:spPr>
          <a:xfrm>
            <a:off x="132080" y="1343884"/>
            <a:ext cx="5219849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Want more wind energy at low cost</a:t>
            </a:r>
            <a:endParaRPr lang="en-US" sz="1600" dirty="0">
              <a:solidFill>
                <a:srgbClr val="00000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Wind dynamics and coupled turbine structural dynamics are complex and models are lacking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</a:rPr>
              <a:t>Relevant dynamics span many orders of magnitude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We can </a:t>
            </a:r>
            <a:r>
              <a:rPr lang="en-US" b="1" dirty="0">
                <a:solidFill>
                  <a:schemeClr val="accent1"/>
                </a:solidFill>
              </a:rPr>
              <a:t>optimize</a:t>
            </a:r>
            <a:r>
              <a:rPr lang="en-US" dirty="0">
                <a:solidFill>
                  <a:srgbClr val="000000"/>
                </a:solidFill>
              </a:rPr>
              <a:t> the system when we </a:t>
            </a:r>
            <a:r>
              <a:rPr lang="en-US" b="1" dirty="0">
                <a:solidFill>
                  <a:schemeClr val="accent1"/>
                </a:solidFill>
              </a:rPr>
              <a:t>understand</a:t>
            </a:r>
            <a:r>
              <a:rPr lang="en-US" dirty="0">
                <a:solidFill>
                  <a:srgbClr val="000000"/>
                </a:solidFill>
              </a:rPr>
              <a:t> the system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</a:rPr>
              <a:t>Maximize energy extraction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0000"/>
                </a:solidFill>
              </a:rPr>
              <a:t>Maximize turbine life, minimize downtime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B5BD8-4C80-F68D-4837-7EC140363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29" y="976861"/>
            <a:ext cx="3342127" cy="3704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99EF22-3BEE-BD66-3F36-9C99BAB53831}"/>
              </a:ext>
            </a:extLst>
          </p:cNvPr>
          <p:cNvSpPr/>
          <p:nvPr/>
        </p:nvSpPr>
        <p:spPr>
          <a:xfrm>
            <a:off x="5273889" y="4626202"/>
            <a:ext cx="35786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</a:rPr>
              <a:t>Grand challenges in the science of wind energy</a:t>
            </a:r>
            <a:br>
              <a:rPr lang="en-US" sz="800" b="1" dirty="0">
                <a:latin typeface="Arial" panose="020B0604020202020204" pitchFamily="34" charset="0"/>
              </a:rPr>
            </a:br>
            <a:r>
              <a:rPr lang="en-US" sz="800" dirty="0">
                <a:latin typeface="ArialMT"/>
              </a:rPr>
              <a:t>Veers, P. et al., 2019 </a:t>
            </a:r>
            <a:r>
              <a:rPr lang="en-US" sz="800" i="1" dirty="0">
                <a:latin typeface="Arial" panose="020B0604020202020204" pitchFamily="34" charset="0"/>
              </a:rPr>
              <a:t>Science, </a:t>
            </a:r>
            <a:r>
              <a:rPr lang="en-US" sz="800" dirty="0">
                <a:latin typeface="ArialMT"/>
              </a:rPr>
              <a:t>Vol. 366, Issue 6464</a:t>
            </a:r>
          </a:p>
          <a:p>
            <a:r>
              <a:rPr lang="en-US" sz="800" dirty="0">
                <a:solidFill>
                  <a:srgbClr val="216DCC"/>
                </a:solidFill>
                <a:latin typeface="ArialMT"/>
              </a:rPr>
              <a:t>https://</a:t>
            </a:r>
            <a:r>
              <a:rPr lang="en-US" sz="800" dirty="0" err="1">
                <a:solidFill>
                  <a:srgbClr val="216DCC"/>
                </a:solidFill>
                <a:latin typeface="ArialMT"/>
              </a:rPr>
              <a:t>science.sciencemag.org</a:t>
            </a:r>
            <a:r>
              <a:rPr lang="en-US" sz="800" dirty="0">
                <a:solidFill>
                  <a:srgbClr val="216DCC"/>
                </a:solidFill>
                <a:latin typeface="ArialMT"/>
              </a:rPr>
              <a:t>/content/366/6464/eaau2027 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291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EAB7-A036-3B41-AEA1-863FB048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/>
              <a:t>ExaWind</a:t>
            </a:r>
            <a:r>
              <a:rPr lang="en-US" sz="2400" dirty="0"/>
              <a:t> hybrid solver: AMR-Wind + </a:t>
            </a:r>
            <a:r>
              <a:rPr lang="en-US" sz="2400" dirty="0" err="1"/>
              <a:t>Nalu</a:t>
            </a:r>
            <a:r>
              <a:rPr lang="en-US" sz="2400" dirty="0"/>
              <a:t>-Wind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DBC73-349D-984A-B927-0F2F30BB42F1}"/>
              </a:ext>
            </a:extLst>
          </p:cNvPr>
          <p:cNvSpPr txBox="1"/>
          <p:nvPr/>
        </p:nvSpPr>
        <p:spPr>
          <a:xfrm>
            <a:off x="284019" y="1137219"/>
            <a:ext cx="8714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ExaWind: </a:t>
            </a:r>
            <a:r>
              <a:rPr lang="en-US" dirty="0">
                <a:solidFill>
                  <a:srgbClr val="000000"/>
                </a:solidFill>
              </a:rPr>
              <a:t>An open-source </a:t>
            </a:r>
            <a:r>
              <a:rPr lang="en-US" b="1" dirty="0">
                <a:solidFill>
                  <a:schemeClr val="accent1"/>
                </a:solidFill>
              </a:rPr>
              <a:t>multi-fidelity</a:t>
            </a:r>
            <a:r>
              <a:rPr lang="en-US" dirty="0">
                <a:solidFill>
                  <a:srgbClr val="000000"/>
                </a:solidFill>
              </a:rPr>
              <a:t> modeling &amp; simulation software designed to run 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laptops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and </a:t>
            </a:r>
            <a:r>
              <a:rPr lang="en-US" b="1" dirty="0">
                <a:solidFill>
                  <a:schemeClr val="accent1"/>
                </a:solidFill>
              </a:rPr>
              <a:t>next-gen supercomputers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Nalu-Wind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b="1" dirty="0">
                <a:solidFill>
                  <a:srgbClr val="000000"/>
                </a:solidFill>
              </a:rPr>
              <a:t>AMR-Wind</a:t>
            </a:r>
            <a:r>
              <a:rPr lang="en-US" dirty="0">
                <a:solidFill>
                  <a:srgbClr val="000000"/>
                </a:solidFill>
              </a:rPr>
              <a:t> are coupled in the ExaWind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Provides “optimal” solvers for the different grids </a:t>
            </a:r>
          </a:p>
        </p:txBody>
      </p:sp>
      <p:pic>
        <p:nvPicPr>
          <p:cNvPr id="5" name="Picture 2" descr="Eagle Computing System | High-Performance Computing | NREL">
            <a:extLst>
              <a:ext uri="{FF2B5EF4-FFF2-40B4-BE49-F238E27FC236}">
                <a16:creationId xmlns:a16="http://schemas.microsoft.com/office/drawing/2014/main" id="{360D7D60-B519-F494-D657-D5793EA4B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271" y="2567624"/>
            <a:ext cx="3913458" cy="226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white ball in a red background&#10;&#10;Description automatically generated">
            <a:extLst>
              <a:ext uri="{FF2B5EF4-FFF2-40B4-BE49-F238E27FC236}">
                <a16:creationId xmlns:a16="http://schemas.microsoft.com/office/drawing/2014/main" id="{31D2E40C-7C71-D353-B00B-BB8DA8512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71" y="2531839"/>
            <a:ext cx="7467804" cy="2377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5BF42F-EED9-9756-6E76-F1E3B85432CD}"/>
              </a:ext>
            </a:extLst>
          </p:cNvPr>
          <p:cNvSpPr/>
          <p:nvPr/>
        </p:nvSpPr>
        <p:spPr>
          <a:xfrm>
            <a:off x="634482" y="2939143"/>
            <a:ext cx="914400" cy="11395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2D024-BE6C-429D-942D-D345A3FD7FBE}"/>
              </a:ext>
            </a:extLst>
          </p:cNvPr>
          <p:cNvSpPr/>
          <p:nvPr/>
        </p:nvSpPr>
        <p:spPr>
          <a:xfrm>
            <a:off x="7595118" y="2939143"/>
            <a:ext cx="914400" cy="11395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DBF48340-75A3-E562-6873-F14E69790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403" y="2370248"/>
            <a:ext cx="6373194" cy="25389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6BBC4D-32CC-CC18-9C3C-CC9ACA2CFB37}"/>
              </a:ext>
            </a:extLst>
          </p:cNvPr>
          <p:cNvSpPr txBox="1"/>
          <p:nvPr/>
        </p:nvSpPr>
        <p:spPr>
          <a:xfrm>
            <a:off x="1971599" y="4078731"/>
            <a:ext cx="1670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100 turbines = 100 files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8763B5-40ED-A101-503D-D733F4BB1061}"/>
              </a:ext>
            </a:extLst>
          </p:cNvPr>
          <p:cNvSpPr/>
          <p:nvPr/>
        </p:nvSpPr>
        <p:spPr>
          <a:xfrm>
            <a:off x="3105150" y="3028950"/>
            <a:ext cx="2933700" cy="479987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Manually created</a:t>
            </a:r>
          </a:p>
        </p:txBody>
      </p:sp>
    </p:spTree>
    <p:extLst>
      <p:ext uri="{BB962C8B-B14F-4D97-AF65-F5344CB8AC3E}">
        <p14:creationId xmlns:p14="http://schemas.microsoft.com/office/powerpoint/2010/main" val="420651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6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A5FD-D200-D730-DF79-D41A5C61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A32DF-14D1-632A-C32F-D56E0B5DB76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923186" y="3577492"/>
            <a:ext cx="5736874" cy="1096963"/>
          </a:xfrm>
        </p:spPr>
        <p:txBody>
          <a:bodyPr/>
          <a:lstStyle/>
          <a:p>
            <a:r>
              <a:rPr lang="en-US" dirty="0"/>
              <a:t>Make this complex simulation more accessible to users of different backgrounds via simplification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1E08E-D12D-4DC4-A2F6-12D8DB2FE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r="12571" b="52959"/>
          <a:stretch/>
        </p:blipFill>
        <p:spPr>
          <a:xfrm>
            <a:off x="4105261" y="153210"/>
            <a:ext cx="4554799" cy="290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0B30A2-8838-48F2-DFC9-80EACAF6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1" y="153210"/>
            <a:ext cx="2866138" cy="28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1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A331E093-ADAF-703C-861A-C0A0D8CD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80" y="2336981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7CC05ECA-946B-7A92-0211-14B1EBDED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90" y="2358529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E3D70858-2BF5-7D97-F2D4-5431A02DD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570" y="2336981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9C75CA4D-BEE7-614B-2412-9DFFF0AB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00" y="2336981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3BC3677A-F4BC-D14E-F79E-7F303BCB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33" y="2336981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CD627556-6B81-B055-FFF5-0BE414761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10" y="2336981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BD6C147-C49E-304B-32C1-3BA0AB71A5A0}"/>
              </a:ext>
            </a:extLst>
          </p:cNvPr>
          <p:cNvSpPr/>
          <p:nvPr/>
        </p:nvSpPr>
        <p:spPr>
          <a:xfrm>
            <a:off x="561711" y="1159775"/>
            <a:ext cx="1250339" cy="785004"/>
          </a:xfrm>
          <a:prstGeom prst="wedgeRoundRectCallout">
            <a:avLst>
              <a:gd name="adj1" fmla="val 44019"/>
              <a:gd name="adj2" fmla="val 115246"/>
              <a:gd name="adj3" fmla="val 16667"/>
            </a:avLst>
          </a:prstGeom>
          <a:solidFill>
            <a:srgbClr val="454F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processing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3291AF44-7CB5-C5D4-22B6-DB823B481684}"/>
              </a:ext>
            </a:extLst>
          </p:cNvPr>
          <p:cNvSpPr/>
          <p:nvPr/>
        </p:nvSpPr>
        <p:spPr>
          <a:xfrm>
            <a:off x="4352906" y="551585"/>
            <a:ext cx="1250339" cy="785004"/>
          </a:xfrm>
          <a:prstGeom prst="wedgeRoundRectCallout">
            <a:avLst>
              <a:gd name="adj1" fmla="val -1515"/>
              <a:gd name="adj2" fmla="val 175686"/>
              <a:gd name="adj3" fmla="val 16667"/>
            </a:avLst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 checking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88F5862C-213A-08FB-DB49-867AF14BD6D6}"/>
              </a:ext>
            </a:extLst>
          </p:cNvPr>
          <p:cNvSpPr/>
          <p:nvPr/>
        </p:nvSpPr>
        <p:spPr>
          <a:xfrm>
            <a:off x="1570348" y="471158"/>
            <a:ext cx="1395369" cy="785004"/>
          </a:xfrm>
          <a:prstGeom prst="wedgeRoundRectCallout">
            <a:avLst>
              <a:gd name="adj1" fmla="val 50090"/>
              <a:gd name="adj2" fmla="val 181183"/>
              <a:gd name="adj3" fmla="val 16667"/>
            </a:avLst>
          </a:prstGeom>
          <a:solidFill>
            <a:srgbClr val="00589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Simulation cohesion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0944124C-075D-CD3C-3B77-CE9096C0ADA3}"/>
              </a:ext>
            </a:extLst>
          </p:cNvPr>
          <p:cNvSpPr/>
          <p:nvPr/>
        </p:nvSpPr>
        <p:spPr>
          <a:xfrm>
            <a:off x="1887336" y="1322538"/>
            <a:ext cx="1250339" cy="785004"/>
          </a:xfrm>
          <a:prstGeom prst="wedgeRoundRectCallout">
            <a:avLst>
              <a:gd name="adj1" fmla="val 24249"/>
              <a:gd name="adj2" fmla="val 86675"/>
              <a:gd name="adj3" fmla="val 16667"/>
            </a:avLst>
          </a:prstGeom>
          <a:solidFill>
            <a:srgbClr val="017DB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GUI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271A4FF0-ED00-D875-EC6B-A72AB3D0AC5A}"/>
              </a:ext>
            </a:extLst>
          </p:cNvPr>
          <p:cNvSpPr/>
          <p:nvPr/>
        </p:nvSpPr>
        <p:spPr>
          <a:xfrm>
            <a:off x="5686030" y="385793"/>
            <a:ext cx="1732836" cy="785004"/>
          </a:xfrm>
          <a:prstGeom prst="wedgeRoundRectCallout">
            <a:avLst>
              <a:gd name="adj1" fmla="val -26370"/>
              <a:gd name="adj2" fmla="val 191071"/>
              <a:gd name="adj3" fmla="val 16667"/>
            </a:avLst>
          </a:prstGeom>
          <a:solidFill>
            <a:srgbClr val="017DB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Better documentation</a:t>
            </a:r>
          </a:p>
        </p:txBody>
      </p: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06209909-D154-5318-6390-2030BE5DF67A}"/>
              </a:ext>
            </a:extLst>
          </p:cNvPr>
          <p:cNvSpPr/>
          <p:nvPr/>
        </p:nvSpPr>
        <p:spPr>
          <a:xfrm>
            <a:off x="2905186" y="301746"/>
            <a:ext cx="1395368" cy="785004"/>
          </a:xfrm>
          <a:prstGeom prst="wedgeRoundRectCallout">
            <a:avLst>
              <a:gd name="adj1" fmla="val 29759"/>
              <a:gd name="adj2" fmla="val 204258"/>
              <a:gd name="adj3" fmla="val 16667"/>
            </a:avLst>
          </a:prstGeom>
          <a:solidFill>
            <a:srgbClr val="649B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Mesh conditions</a:t>
            </a:r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F8E570F9-26DD-E43D-B588-DB31EEB6818D}"/>
              </a:ext>
            </a:extLst>
          </p:cNvPr>
          <p:cNvSpPr/>
          <p:nvPr/>
        </p:nvSpPr>
        <p:spPr>
          <a:xfrm>
            <a:off x="3204260" y="1201469"/>
            <a:ext cx="1250339" cy="785004"/>
          </a:xfrm>
          <a:prstGeom prst="wedgeRoundRectCallout">
            <a:avLst>
              <a:gd name="adj1" fmla="val -825"/>
              <a:gd name="adj2" fmla="val 102060"/>
              <a:gd name="adj3" fmla="val 16667"/>
            </a:avLst>
          </a:prstGeom>
          <a:solidFill>
            <a:srgbClr val="3F741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GUI!</a:t>
            </a: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7D0A7B2-BFB8-FF9D-E28D-7D89954709D1}"/>
              </a:ext>
            </a:extLst>
          </p:cNvPr>
          <p:cNvSpPr/>
          <p:nvPr/>
        </p:nvSpPr>
        <p:spPr>
          <a:xfrm>
            <a:off x="227530" y="2032599"/>
            <a:ext cx="1250339" cy="785004"/>
          </a:xfrm>
          <a:prstGeom prst="wedgeRoundRectCallout">
            <a:avLst>
              <a:gd name="adj1" fmla="val 72307"/>
              <a:gd name="adj2" fmla="val 27334"/>
              <a:gd name="adj3" fmla="val 16667"/>
            </a:avLst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step issues</a:t>
            </a:r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2C4AA6D6-7E2A-55B1-ADA4-251F3D7D6C12}"/>
              </a:ext>
            </a:extLst>
          </p:cNvPr>
          <p:cNvSpPr/>
          <p:nvPr/>
        </p:nvSpPr>
        <p:spPr>
          <a:xfrm>
            <a:off x="4834590" y="1393948"/>
            <a:ext cx="1250339" cy="785004"/>
          </a:xfrm>
          <a:prstGeom prst="wedgeRoundRectCallout">
            <a:avLst>
              <a:gd name="adj1" fmla="val -22903"/>
              <a:gd name="adj2" fmla="val 69093"/>
              <a:gd name="adj3" fmla="val 16667"/>
            </a:avLst>
          </a:prstGeom>
          <a:solidFill>
            <a:srgbClr val="454F5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Crashing issues</a:t>
            </a:r>
          </a:p>
        </p:txBody>
      </p:sp>
      <p:sp>
        <p:nvSpPr>
          <p:cNvPr id="40" name="Rounded Rectangular Callout 39">
            <a:extLst>
              <a:ext uri="{FF2B5EF4-FFF2-40B4-BE49-F238E27FC236}">
                <a16:creationId xmlns:a16="http://schemas.microsoft.com/office/drawing/2014/main" id="{09AD7B20-52D4-687B-18EB-C298396B1F20}"/>
              </a:ext>
            </a:extLst>
          </p:cNvPr>
          <p:cNvSpPr/>
          <p:nvPr/>
        </p:nvSpPr>
        <p:spPr>
          <a:xfrm>
            <a:off x="7291170" y="1001446"/>
            <a:ext cx="1499944" cy="785004"/>
          </a:xfrm>
          <a:prstGeom prst="wedgeRoundRectCallout">
            <a:avLst>
              <a:gd name="adj1" fmla="val -54063"/>
              <a:gd name="adj2" fmla="val 115247"/>
              <a:gd name="adj3" fmla="val 16667"/>
            </a:avLst>
          </a:prstGeom>
          <a:solidFill>
            <a:srgbClr val="649B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 tools</a:t>
            </a:r>
          </a:p>
        </p:txBody>
      </p: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BBF3AC39-BD01-B42A-BEDE-97561E5D79B2}"/>
              </a:ext>
            </a:extLst>
          </p:cNvPr>
          <p:cNvSpPr/>
          <p:nvPr/>
        </p:nvSpPr>
        <p:spPr>
          <a:xfrm>
            <a:off x="6146331" y="1297857"/>
            <a:ext cx="1272535" cy="785004"/>
          </a:xfrm>
          <a:prstGeom prst="wedgeRoundRectCallout">
            <a:avLst>
              <a:gd name="adj1" fmla="val -42024"/>
              <a:gd name="adj2" fmla="val 85579"/>
              <a:gd name="adj3" fmla="val 16667"/>
            </a:avLst>
          </a:prstGeom>
          <a:solidFill>
            <a:srgbClr val="00589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Inflow conditions</a:t>
            </a:r>
          </a:p>
        </p:txBody>
      </p:sp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1CC5D540-FC12-420F-3D49-7DACB90951CE}"/>
              </a:ext>
            </a:extLst>
          </p:cNvPr>
          <p:cNvSpPr/>
          <p:nvPr/>
        </p:nvSpPr>
        <p:spPr>
          <a:xfrm>
            <a:off x="7619010" y="1878103"/>
            <a:ext cx="1250339" cy="785004"/>
          </a:xfrm>
          <a:prstGeom prst="wedgeRoundRectCallout">
            <a:avLst>
              <a:gd name="adj1" fmla="val -71197"/>
              <a:gd name="adj2" fmla="val 32829"/>
              <a:gd name="adj3" fmla="val 16667"/>
            </a:avLst>
          </a:prstGeom>
          <a:solidFill>
            <a:srgbClr val="3F741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 definition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5E76AA-3F93-BEA3-A0B0-8AACE9C6C2AB}"/>
              </a:ext>
            </a:extLst>
          </p:cNvPr>
          <p:cNvSpPr txBox="1"/>
          <p:nvPr/>
        </p:nvSpPr>
        <p:spPr>
          <a:xfrm>
            <a:off x="1390943" y="2845079"/>
            <a:ext cx="117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E82D3-3548-CFB5-C4D7-44FDFFD82674}"/>
              </a:ext>
            </a:extLst>
          </p:cNvPr>
          <p:cNvSpPr txBox="1"/>
          <p:nvPr/>
        </p:nvSpPr>
        <p:spPr>
          <a:xfrm>
            <a:off x="2420826" y="2845079"/>
            <a:ext cx="117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Beginner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4CE75-08B6-EA0A-7569-7BEB916285DC}"/>
              </a:ext>
            </a:extLst>
          </p:cNvPr>
          <p:cNvSpPr txBox="1"/>
          <p:nvPr/>
        </p:nvSpPr>
        <p:spPr>
          <a:xfrm>
            <a:off x="3445363" y="2845079"/>
            <a:ext cx="1170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AMR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only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C16FC-90AB-A7AD-91F8-1E77D37C7362}"/>
              </a:ext>
            </a:extLst>
          </p:cNvPr>
          <p:cNvSpPr txBox="1"/>
          <p:nvPr/>
        </p:nvSpPr>
        <p:spPr>
          <a:xfrm>
            <a:off x="6522206" y="2845079"/>
            <a:ext cx="1170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Outside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39EC0-C3EC-F782-DFE1-06C2D1944453}"/>
              </a:ext>
            </a:extLst>
          </p:cNvPr>
          <p:cNvSpPr txBox="1"/>
          <p:nvPr/>
        </p:nvSpPr>
        <p:spPr>
          <a:xfrm>
            <a:off x="5499783" y="2846616"/>
            <a:ext cx="117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DA6A2B-CC07-7D5E-CA1B-075BA21631A7}"/>
              </a:ext>
            </a:extLst>
          </p:cNvPr>
          <p:cNvSpPr txBox="1"/>
          <p:nvPr/>
        </p:nvSpPr>
        <p:spPr>
          <a:xfrm>
            <a:off x="4472573" y="2845924"/>
            <a:ext cx="1170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NREL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169470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4" grpId="0" animBg="1"/>
      <p:bldP spid="25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A331E093-ADAF-703C-861A-C0A0D8CD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80" y="2336981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7CC05ECA-946B-7A92-0211-14B1EBDED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990" y="2358529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E3D70858-2BF5-7D97-F2D4-5431A02DD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570" y="2336981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9C75CA4D-BEE7-614B-2412-9DFFF0AB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00" y="2336981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3BC3677A-F4BC-D14E-F79E-7F303BCB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33" y="2336981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ale Restroom Symbol -- White On Transparent Background Clip Art at  Clker.com - vector clip art online, royalty free &amp; public domain">
            <a:extLst>
              <a:ext uri="{FF2B5EF4-FFF2-40B4-BE49-F238E27FC236}">
                <a16:creationId xmlns:a16="http://schemas.microsoft.com/office/drawing/2014/main" id="{CD627556-6B81-B055-FFF5-0BE414761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410" y="2336981"/>
            <a:ext cx="93503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FBFDD4E5-2F6F-4369-00EE-94889309A341}"/>
              </a:ext>
            </a:extLst>
          </p:cNvPr>
          <p:cNvSpPr/>
          <p:nvPr/>
        </p:nvSpPr>
        <p:spPr>
          <a:xfrm>
            <a:off x="1028236" y="499302"/>
            <a:ext cx="3421278" cy="1147065"/>
          </a:xfrm>
          <a:prstGeom prst="wedgeRoundRectCallout">
            <a:avLst>
              <a:gd name="adj1" fmla="val -1449"/>
              <a:gd name="adj2" fmla="val 94020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Automation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FDD8A5-AEB6-2DD2-E51D-CF3E8F60EAC2}"/>
              </a:ext>
            </a:extLst>
          </p:cNvPr>
          <p:cNvSpPr txBox="1"/>
          <p:nvPr/>
        </p:nvSpPr>
        <p:spPr>
          <a:xfrm>
            <a:off x="5057719" y="512812"/>
            <a:ext cx="30559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Input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Parameter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Error checking</a:t>
            </a:r>
          </a:p>
        </p:txBody>
      </p:sp>
    </p:spTree>
    <p:extLst>
      <p:ext uri="{BB962C8B-B14F-4D97-AF65-F5344CB8AC3E}">
        <p14:creationId xmlns:p14="http://schemas.microsoft.com/office/powerpoint/2010/main" val="352133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EAB7-A036-3B41-AEA1-863FB048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ExaWind Automation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56BC50-0563-0BDF-3AEE-5E0E52C573B9}"/>
              </a:ext>
            </a:extLst>
          </p:cNvPr>
          <p:cNvSpPr/>
          <p:nvPr/>
        </p:nvSpPr>
        <p:spPr>
          <a:xfrm>
            <a:off x="432448" y="1055648"/>
            <a:ext cx="2945388" cy="3930366"/>
          </a:xfrm>
          <a:prstGeom prst="rect">
            <a:avLst/>
          </a:prstGeom>
          <a:ln w="3810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ExaWind Base File</a:t>
            </a:r>
          </a:p>
          <a:p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0B7AD-6213-FF11-E51A-40506D6807E2}"/>
              </a:ext>
            </a:extLst>
          </p:cNvPr>
          <p:cNvSpPr txBox="1"/>
          <p:nvPr/>
        </p:nvSpPr>
        <p:spPr>
          <a:xfrm>
            <a:off x="3457574" y="1285607"/>
            <a:ext cx="526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Parameters have units if applicable, valid parameter options to choose from, and a description of usage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5DD6A7-C850-A06A-565F-819577190864}"/>
              </a:ext>
            </a:extLst>
          </p:cNvPr>
          <p:cNvCxnSpPr>
            <a:cxnSpLocks/>
          </p:cNvCxnSpPr>
          <p:nvPr/>
        </p:nvCxnSpPr>
        <p:spPr>
          <a:xfrm>
            <a:off x="3377836" y="3113542"/>
            <a:ext cx="227506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508A60A-10E3-86D8-83E5-5BAF866069E5}"/>
              </a:ext>
            </a:extLst>
          </p:cNvPr>
          <p:cNvSpPr txBox="1"/>
          <p:nvPr/>
        </p:nvSpPr>
        <p:spPr>
          <a:xfrm>
            <a:off x="3765978" y="2790376"/>
            <a:ext cx="161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Transformation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code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B1E69A-81B4-BF5A-0D26-700FC8C9B61E}"/>
              </a:ext>
            </a:extLst>
          </p:cNvPr>
          <p:cNvSpPr/>
          <p:nvPr/>
        </p:nvSpPr>
        <p:spPr>
          <a:xfrm>
            <a:off x="2365795" y="1733242"/>
            <a:ext cx="65649" cy="984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1" name="Rectangle 6150">
            <a:extLst>
              <a:ext uri="{FF2B5EF4-FFF2-40B4-BE49-F238E27FC236}">
                <a16:creationId xmlns:a16="http://schemas.microsoft.com/office/drawing/2014/main" id="{A6944108-2B95-5A1A-9192-0C3102BCEDC5}"/>
              </a:ext>
            </a:extLst>
          </p:cNvPr>
          <p:cNvSpPr/>
          <p:nvPr/>
        </p:nvSpPr>
        <p:spPr>
          <a:xfrm>
            <a:off x="5726027" y="2225222"/>
            <a:ext cx="1213658" cy="1640305"/>
          </a:xfrm>
          <a:prstGeom prst="rect">
            <a:avLst/>
          </a:prstGeom>
          <a:ln w="317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Submit Job File</a:t>
            </a:r>
          </a:p>
        </p:txBody>
      </p:sp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05D40B8-D39C-01F0-AD03-586DD97A0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55"/>
          <a:stretch/>
        </p:blipFill>
        <p:spPr>
          <a:xfrm>
            <a:off x="457199" y="1425011"/>
            <a:ext cx="2858266" cy="3509683"/>
          </a:xfrm>
          <a:prstGeom prst="rect">
            <a:avLst/>
          </a:prstGeom>
        </p:spPr>
      </p:pic>
      <p:pic>
        <p:nvPicPr>
          <p:cNvPr id="21" name="Picture 4" descr="Warning PNGs for Free Download">
            <a:extLst>
              <a:ext uri="{FF2B5EF4-FFF2-40B4-BE49-F238E27FC236}">
                <a16:creationId xmlns:a16="http://schemas.microsoft.com/office/drawing/2014/main" id="{B762326B-5FD4-A66B-98D6-E0C1678B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290" y="3244476"/>
            <a:ext cx="648722" cy="64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5F53E7-A1C8-3E66-E5EA-9EDF0CA40A23}"/>
              </a:ext>
            </a:extLst>
          </p:cNvPr>
          <p:cNvSpPr txBox="1"/>
          <p:nvPr/>
        </p:nvSpPr>
        <p:spPr>
          <a:xfrm>
            <a:off x="1512830" y="3784757"/>
            <a:ext cx="829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Error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check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196E2D-2595-3774-BE08-28F5E708A91B}"/>
              </a:ext>
            </a:extLst>
          </p:cNvPr>
          <p:cNvSpPr/>
          <p:nvPr/>
        </p:nvSpPr>
        <p:spPr>
          <a:xfrm>
            <a:off x="2097522" y="1831716"/>
            <a:ext cx="149129" cy="1449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0D45BD-F3E9-C899-29FD-F083E5CC26F9}"/>
              </a:ext>
            </a:extLst>
          </p:cNvPr>
          <p:cNvSpPr/>
          <p:nvPr/>
        </p:nvSpPr>
        <p:spPr>
          <a:xfrm>
            <a:off x="1847834" y="2041941"/>
            <a:ext cx="119580" cy="1218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5839A40-7B84-5470-DB99-E8DDF70D2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97" y="1622098"/>
            <a:ext cx="271317" cy="12699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4CE79C8-42E8-B574-4B39-47A44101BCEA}"/>
              </a:ext>
            </a:extLst>
          </p:cNvPr>
          <p:cNvSpPr/>
          <p:nvPr/>
        </p:nvSpPr>
        <p:spPr>
          <a:xfrm>
            <a:off x="6284991" y="2472102"/>
            <a:ext cx="1213658" cy="1640305"/>
          </a:xfrm>
          <a:prstGeom prst="rect">
            <a:avLst/>
          </a:prstGeom>
          <a:ln w="317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Setup Flow File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8AE888-92C4-6501-F2A3-EC00DC26D7B7}"/>
              </a:ext>
            </a:extLst>
          </p:cNvPr>
          <p:cNvSpPr/>
          <p:nvPr/>
        </p:nvSpPr>
        <p:spPr>
          <a:xfrm>
            <a:off x="6935146" y="2765386"/>
            <a:ext cx="1213658" cy="1640305"/>
          </a:xfrm>
          <a:prstGeom prst="rect">
            <a:avLst/>
          </a:prstGeom>
          <a:ln w="317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Turbine File 1</a:t>
            </a:r>
          </a:p>
        </p:txBody>
      </p:sp>
      <p:pic>
        <p:nvPicPr>
          <p:cNvPr id="58" name="Picture 5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C59C0A6-88CC-DEF7-24F4-981CFAA1CC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134" b="22595"/>
          <a:stretch/>
        </p:blipFill>
        <p:spPr>
          <a:xfrm>
            <a:off x="5765962" y="2586151"/>
            <a:ext cx="476096" cy="331114"/>
          </a:xfrm>
          <a:prstGeom prst="rect">
            <a:avLst/>
          </a:prstGeom>
        </p:spPr>
      </p:pic>
      <p:pic>
        <p:nvPicPr>
          <p:cNvPr id="59" name="Picture 5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6299F18-CB9C-2844-C51E-101365BA5A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896"/>
          <a:stretch/>
        </p:blipFill>
        <p:spPr>
          <a:xfrm>
            <a:off x="6371643" y="2820151"/>
            <a:ext cx="476096" cy="289582"/>
          </a:xfrm>
          <a:prstGeom prst="rect">
            <a:avLst/>
          </a:prstGeom>
        </p:spPr>
      </p:pic>
      <p:pic>
        <p:nvPicPr>
          <p:cNvPr id="60" name="Picture 5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FCB56AF-338B-B8F6-8443-29F6C0A5E7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8750"/>
          <a:stretch/>
        </p:blipFill>
        <p:spPr>
          <a:xfrm>
            <a:off x="7022553" y="3088551"/>
            <a:ext cx="476096" cy="40740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F7FEFDF-B336-D4FE-8D22-7A8DE717F175}"/>
              </a:ext>
            </a:extLst>
          </p:cNvPr>
          <p:cNvSpPr/>
          <p:nvPr/>
        </p:nvSpPr>
        <p:spPr>
          <a:xfrm>
            <a:off x="7497894" y="3055346"/>
            <a:ext cx="1213658" cy="1640305"/>
          </a:xfrm>
          <a:prstGeom prst="rect">
            <a:avLst/>
          </a:prstGeom>
          <a:ln w="317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Turbine File 2...</a:t>
            </a:r>
          </a:p>
        </p:txBody>
      </p:sp>
      <p:pic>
        <p:nvPicPr>
          <p:cNvPr id="63" name="Picture 6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D7195EB-D740-F725-FFA4-8BFB7E6975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327" b="50000"/>
          <a:stretch/>
        </p:blipFill>
        <p:spPr>
          <a:xfrm>
            <a:off x="7548237" y="3370957"/>
            <a:ext cx="476096" cy="39636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C8F5CF2-0A92-1D99-9035-BE9BEB200800}"/>
              </a:ext>
            </a:extLst>
          </p:cNvPr>
          <p:cNvSpPr/>
          <p:nvPr/>
        </p:nvSpPr>
        <p:spPr>
          <a:xfrm>
            <a:off x="1728712" y="1849830"/>
            <a:ext cx="424109" cy="98473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49" name="Rectangle 6148">
            <a:extLst>
              <a:ext uri="{FF2B5EF4-FFF2-40B4-BE49-F238E27FC236}">
                <a16:creationId xmlns:a16="http://schemas.microsoft.com/office/drawing/2014/main" id="{50A671C5-F07A-1FC5-CA0D-3E5F859A189D}"/>
              </a:ext>
            </a:extLst>
          </p:cNvPr>
          <p:cNvSpPr/>
          <p:nvPr/>
        </p:nvSpPr>
        <p:spPr>
          <a:xfrm>
            <a:off x="1720821" y="1637566"/>
            <a:ext cx="190975" cy="98474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0" name="Rectangle 6149">
            <a:extLst>
              <a:ext uri="{FF2B5EF4-FFF2-40B4-BE49-F238E27FC236}">
                <a16:creationId xmlns:a16="http://schemas.microsoft.com/office/drawing/2014/main" id="{6931A53D-6509-49BE-6248-7D4A1251D914}"/>
              </a:ext>
            </a:extLst>
          </p:cNvPr>
          <p:cNvSpPr/>
          <p:nvPr/>
        </p:nvSpPr>
        <p:spPr>
          <a:xfrm>
            <a:off x="1730961" y="2072261"/>
            <a:ext cx="209806" cy="88217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  <p:bldP spid="6151" grpId="0" animBg="1"/>
      <p:bldP spid="22" grpId="0"/>
      <p:bldP spid="23" grpId="0" animBg="1"/>
      <p:bldP spid="24" grpId="0" animBg="1"/>
      <p:bldP spid="40" grpId="0" animBg="1"/>
      <p:bldP spid="41" grpId="0" animBg="1"/>
      <p:bldP spid="62" grpId="0" animBg="1"/>
      <p:bldP spid="49" grpId="0" animBg="1"/>
      <p:bldP spid="49" grpId="1" animBg="1"/>
      <p:bldP spid="6149" grpId="0" animBg="1"/>
      <p:bldP spid="6149" grpId="1" animBg="1"/>
      <p:bldP spid="6150" grpId="0" animBg="1"/>
      <p:bldP spid="615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A6AEE-BC5C-9C5F-F7EA-D32BC24E43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Increasing accessibility to ExaWind solver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Allowing more researchers to investigate wind energy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Contributing to the global fight against climate change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C82B70B-BCF7-46C1-89A3-B738CDC7D825}"/>
              </a:ext>
            </a:extLst>
          </p:cNvPr>
          <p:cNvPicPr>
            <a:picLocks noGrp="1" noChangeAspect="1" noChangeArrowheads="1"/>
          </p:cNvPicPr>
          <p:nvPr>
            <p:ph type="pic" sz="quarter" idx="5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5" b="2279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49B7FA6D-DB02-E294-D811-76055939CA8A}"/>
              </a:ext>
            </a:extLst>
          </p:cNvPr>
          <p:cNvSpPr txBox="1">
            <a:spLocks/>
          </p:cNvSpPr>
          <p:nvPr/>
        </p:nvSpPr>
        <p:spPr>
          <a:xfrm>
            <a:off x="92468" y="375560"/>
            <a:ext cx="542166" cy="4392380"/>
          </a:xfrm>
          <a:prstGeom prst="rect">
            <a:avLst/>
          </a:prstGeom>
        </p:spPr>
        <p:txBody>
          <a:bodyPr vert="vert"/>
          <a:lstStyle>
            <a:lvl1pPr marL="0" algn="ctr" defTabSz="457200" rtl="0" eaLnBrk="1" latinLnBrk="0" hangingPunct="1">
              <a:lnSpc>
                <a:spcPts val="2800"/>
              </a:lnSpc>
              <a:spcBef>
                <a:spcPts val="0"/>
              </a:spcBef>
              <a:buNone/>
              <a:defRPr sz="3000" kern="1200" spc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 o n c l u s i o n s</a:t>
            </a:r>
          </a:p>
        </p:txBody>
      </p:sp>
      <p:pic>
        <p:nvPicPr>
          <p:cNvPr id="14" name="Picture 13" descr="A blue sign with white letters&#10;&#10;Description automatically generated">
            <a:extLst>
              <a:ext uri="{FF2B5EF4-FFF2-40B4-BE49-F238E27FC236}">
                <a16:creationId xmlns:a16="http://schemas.microsoft.com/office/drawing/2014/main" id="{C810CBDF-F031-4FE7-D6A4-DA758750E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0" y="0"/>
            <a:ext cx="690182" cy="5143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428611-B6BA-EB2A-0C9F-AA7F50AB5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0" y="68580"/>
            <a:ext cx="726228" cy="500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70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rgbClr val="333333"/>
      </a:dk1>
      <a:lt1>
        <a:srgbClr val="FFFFFF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rel-16x9-presentation-template-02-2023.potx" id="{3D57AE20-0511-4CAB-9743-1CC9E2008722}" vid="{EBB5BA0F-0F50-4F54-B83B-C555A1A9E3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20876</TotalTime>
  <Words>381</Words>
  <Application>Microsoft Macintosh PowerPoint</Application>
  <PresentationFormat>On-screen Show (16:9)</PresentationFormat>
  <Paragraphs>79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AdvTTb278f7d1</vt:lpstr>
      <vt:lpstr>Arial</vt:lpstr>
      <vt:lpstr>ArialMT</vt:lpstr>
      <vt:lpstr>Calibri</vt:lpstr>
      <vt:lpstr>Office Theme</vt:lpstr>
      <vt:lpstr>High Fidelity Wind Farm Simulation Automation</vt:lpstr>
      <vt:lpstr>Motivation for high-fidelity wind models</vt:lpstr>
      <vt:lpstr>ExaWind hybrid solver: AMR-Wind + Nalu-Wind</vt:lpstr>
      <vt:lpstr>My Goal</vt:lpstr>
      <vt:lpstr>PowerPoint Presentation</vt:lpstr>
      <vt:lpstr>PowerPoint Presentation</vt:lpstr>
      <vt:lpstr>ExaWind Automation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Citations</dc:title>
  <dc:subject>PowerPoint presentation template for newer wide-screen monitors and TVs.</dc:subject>
  <dc:creator>Richardson, Sydney</dc:creator>
  <cp:keywords/>
  <dc:description/>
  <cp:lastModifiedBy>Richardson, Sydney</cp:lastModifiedBy>
  <cp:revision>15</cp:revision>
  <cp:lastPrinted>2018-01-04T20:30:58Z</cp:lastPrinted>
  <dcterms:created xsi:type="dcterms:W3CDTF">2023-07-13T19:00:14Z</dcterms:created>
  <dcterms:modified xsi:type="dcterms:W3CDTF">2023-08-21T16:37:09Z</dcterms:modified>
  <cp:category/>
</cp:coreProperties>
</file>